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7" r:id="rId2"/>
    <p:sldId id="280" r:id="rId3"/>
    <p:sldId id="282" r:id="rId4"/>
    <p:sldId id="305" r:id="rId5"/>
    <p:sldId id="306" r:id="rId6"/>
    <p:sldId id="309" r:id="rId7"/>
    <p:sldId id="310" r:id="rId8"/>
    <p:sldId id="308" r:id="rId9"/>
    <p:sldId id="307" r:id="rId10"/>
    <p:sldId id="311" r:id="rId11"/>
    <p:sldId id="312" r:id="rId12"/>
    <p:sldId id="283" r:id="rId13"/>
    <p:sldId id="287" r:id="rId14"/>
    <p:sldId id="314" r:id="rId15"/>
    <p:sldId id="313" r:id="rId16"/>
    <p:sldId id="315" r:id="rId17"/>
    <p:sldId id="316" r:id="rId18"/>
    <p:sldId id="317" r:id="rId19"/>
    <p:sldId id="318" r:id="rId20"/>
    <p:sldId id="319" r:id="rId21"/>
    <p:sldId id="320" r:id="rId22"/>
    <p:sldId id="322" r:id="rId23"/>
    <p:sldId id="284" r:id="rId24"/>
    <p:sldId id="300" r:id="rId25"/>
    <p:sldId id="301" r:id="rId26"/>
    <p:sldId id="323" r:id="rId27"/>
    <p:sldId id="324" r:id="rId28"/>
    <p:sldId id="325" r:id="rId29"/>
    <p:sldId id="326" r:id="rId30"/>
    <p:sldId id="294" r:id="rId31"/>
    <p:sldId id="288" r:id="rId32"/>
    <p:sldId id="289" r:id="rId33"/>
    <p:sldId id="333" r:id="rId34"/>
    <p:sldId id="330" r:id="rId35"/>
    <p:sldId id="328" r:id="rId36"/>
    <p:sldId id="331" r:id="rId37"/>
    <p:sldId id="33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EF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1" autoAdjust="0"/>
    <p:restoredTop sz="94660"/>
  </p:normalViewPr>
  <p:slideViewPr>
    <p:cSldViewPr>
      <p:cViewPr>
        <p:scale>
          <a:sx n="75" d="100"/>
          <a:sy n="75" d="100"/>
        </p:scale>
        <p:origin x="-9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2C347C-9049-4066-8D7D-E0C7CD268636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97A50B-BA8D-4FBA-868C-704B9D17C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89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439D-22FB-43C8-80D5-59F6BF02E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52E5-2CEA-40D6-9017-4E12A6586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FFD-C171-43B0-A86F-5635E62FC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2196-F43C-45D3-8C88-8B2E4B489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4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C58F5-D814-4184-B555-A56EE448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8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7ADD-4AD3-4D68-9E34-D76A36F6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3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D107-10AF-4850-ACE5-93FC72D32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0931-A6A8-4F67-BC42-04D558316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0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4F35-922A-42FB-88BE-B453F79AC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9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B37F-1158-4ACA-AFC8-045BC592D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C800-F33C-4FE9-9CFD-749F81ED5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77C909-B38B-46B3-9EA9-4024681C5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581400"/>
          </a:xfrm>
        </p:spPr>
        <p:txBody>
          <a:bodyPr/>
          <a:lstStyle/>
          <a:p>
            <a:pPr eaLnBrk="1" hangingPunct="1"/>
            <a:r>
              <a:rPr lang="en-US" sz="7200" b="1" dirty="0" smtClean="0"/>
              <a:t>HIRES</a:t>
            </a:r>
            <a:br>
              <a:rPr lang="en-US" sz="7200" b="1" dirty="0" smtClean="0"/>
            </a:br>
            <a:r>
              <a:rPr lang="en-US" dirty="0"/>
              <a:t>T</a:t>
            </a:r>
            <a:r>
              <a:rPr lang="en-US" dirty="0" smtClean="0"/>
              <a:t>echnical concept and design</a:t>
            </a:r>
            <a:endParaRPr lang="en-US" sz="72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E. Oliva, HIRES  meeting, </a:t>
            </a:r>
            <a:r>
              <a:rPr lang="en-US" dirty="0" err="1" smtClean="0"/>
              <a:t>Brera</a:t>
            </a:r>
            <a:r>
              <a:rPr lang="en-US" dirty="0" smtClean="0"/>
              <a:t> (Milan, Italy)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2496-A948-4113-80BA-498D987779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other observing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C6-E8BC-4D56-9099-BE4BEA2D3F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5052" y="762001"/>
            <a:ext cx="7432749" cy="55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5748" y="1219200"/>
            <a:ext cx="2998452" cy="4038600"/>
            <a:chOff x="125748" y="1066800"/>
            <a:chExt cx="2998452" cy="4038600"/>
          </a:xfrm>
        </p:grpSpPr>
        <p:pic>
          <p:nvPicPr>
            <p:cNvPr id="3076" name="Picture 4" descr="Z:\TINO\ELT\HRS\concept_design\version05\finalized\hrs_observing_mode_v5_MOS_R14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48" y="1752600"/>
              <a:ext cx="1398252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243840" y="1524000"/>
              <a:ext cx="975360" cy="766306"/>
              <a:chOff x="304800" y="1088405"/>
              <a:chExt cx="1219200" cy="957883"/>
            </a:xfrm>
          </p:grpSpPr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304800" y="1676400"/>
                <a:ext cx="2381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3862" y="1088405"/>
                <a:ext cx="1100138" cy="206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32788" y="1066800"/>
              <a:ext cx="1391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llumination </a:t>
              </a:r>
              <a:r>
                <a:rPr lang="en-US" dirty="0"/>
                <a:t>o</a:t>
              </a:r>
              <a:r>
                <a:rPr lang="en-US" dirty="0" smtClean="0"/>
                <a:t>f input slit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1524000" y="1994396"/>
              <a:ext cx="1295400" cy="1206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524001" y="3533846"/>
              <a:ext cx="1295398" cy="1569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2819399" y="3200400"/>
              <a:ext cx="304801" cy="3334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69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25748" y="0"/>
            <a:ext cx="8713452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200" i="1" dirty="0" smtClean="0"/>
              <a:t>modes-switch does not affect main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C6-E8BC-4D56-9099-BE4BEA2D3F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1" y="762001"/>
            <a:ext cx="7432747" cy="55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observing modes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C6-E8BC-4D56-9099-BE4BEA2D3F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304800" y="16764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2291" y="990600"/>
            <a:ext cx="2232709" cy="53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311" y="990600"/>
            <a:ext cx="2082489" cy="53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886" y="914400"/>
            <a:ext cx="2247114" cy="54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786359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modular instrument scheme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316D0-4FCF-48A3-92EA-7A3CCFB34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304800" y="16764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8" name="Picture 2" descr="Z:\TINO\ELT\HRS\concept_design\version05\hrs_block_scheme_v5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86359"/>
            <a:ext cx="5975360" cy="56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23862" y="2514600"/>
            <a:ext cx="8066098" cy="2502421"/>
            <a:chOff x="423862" y="2514600"/>
            <a:chExt cx="8066098" cy="2502421"/>
          </a:xfrm>
        </p:grpSpPr>
        <p:sp>
          <p:nvSpPr>
            <p:cNvPr id="2" name="Rounded Rectangle 1"/>
            <p:cNvSpPr/>
            <p:nvPr/>
          </p:nvSpPr>
          <p:spPr>
            <a:xfrm>
              <a:off x="4495800" y="3581400"/>
              <a:ext cx="3994160" cy="1435621"/>
            </a:xfrm>
            <a:prstGeom prst="roundRect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3862" y="2514600"/>
              <a:ext cx="1785938" cy="138499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accent4"/>
                  </a:solidFill>
                </a:rPr>
                <a:t>We just described this part</a:t>
              </a:r>
              <a:endParaRPr lang="en-US" sz="2800" b="1" i="1" dirty="0">
                <a:solidFill>
                  <a:schemeClr val="accent4"/>
                </a:solidFill>
              </a:endParaRPr>
            </a:p>
          </p:txBody>
        </p:sp>
        <p:cxnSp>
          <p:nvCxnSpPr>
            <p:cNvPr id="9" name="Straight Connector 8"/>
            <p:cNvCxnSpPr>
              <a:stCxn id="3" idx="3"/>
            </p:cNvCxnSpPr>
            <p:nvPr/>
          </p:nvCxnSpPr>
          <p:spPr>
            <a:xfrm>
              <a:off x="2209800" y="3207098"/>
              <a:ext cx="2286000" cy="83150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906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smtClean="0"/>
              <a:t>independent spectrographs </a:t>
            </a:r>
            <a:r>
              <a:rPr lang="en-US" sz="2800" dirty="0"/>
              <a:t>fed by 4 </a:t>
            </a:r>
            <a:r>
              <a:rPr lang="en-US" sz="2800" dirty="0" smtClean="0"/>
              <a:t>groups of fibers 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Each spectrograph/fiber sees a different </a:t>
            </a:r>
            <a:r>
              <a:rPr lang="en-US" sz="2800" dirty="0" smtClean="0">
                <a:latin typeface="Symbol" pitchFamily="18" charset="2"/>
              </a:rPr>
              <a:t>l</a:t>
            </a:r>
            <a:r>
              <a:rPr lang="en-US" sz="2800" dirty="0" smtClean="0"/>
              <a:t>-range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Each fiber is fed through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dichroics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with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separate ADC’s to correct atmospheric dispersion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Interface to K-fiber is cooled and includes a cold-stop, while does not have an ADC</a:t>
            </a:r>
          </a:p>
          <a:p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 the medium-resolution mode there are 10 groups of fibers (i.e. 10 fiber interfaces) each looking at a different object, i.e. it is a MOS mode 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modular instrument scheme  </a:t>
            </a:r>
          </a:p>
        </p:txBody>
      </p:sp>
    </p:spTree>
    <p:extLst>
      <p:ext uri="{BB962C8B-B14F-4D97-AF65-F5344CB8AC3E}">
        <p14:creationId xmlns:p14="http://schemas.microsoft.com/office/powerpoint/2010/main" val="6889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HIRES: fibers interface and positioner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87025"/>
            <a:ext cx="19050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7030A0"/>
                </a:solidFill>
              </a:rPr>
              <a:t>This part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Z:\TINO\ELT\HRS\concept_design\version05\hrs_block_scheme_v5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40" y="786359"/>
            <a:ext cx="5975360" cy="56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16240" y="3429000"/>
            <a:ext cx="1174760" cy="16764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28800" y="2971800"/>
            <a:ext cx="1187440" cy="91440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5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HIRES: fibers interface and positioner </a:t>
            </a:r>
            <a:endParaRPr lang="en-US" sz="32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Z:\TINO\ELT\HRS\concept_design\fiber_input_v03\hrs_fiber_feed_v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685800"/>
            <a:ext cx="68147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1385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4 fibers looking at the same object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103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HIRES: fibers interface and positioner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4 spectrographs fed by 4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group of fibers 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Each spectrograph/fiber sees a different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-range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Each fiber is fed through </a:t>
            </a:r>
            <a:r>
              <a:rPr lang="en-US" sz="2800" dirty="0" err="1" smtClean="0"/>
              <a:t>dichroics</a:t>
            </a:r>
            <a:r>
              <a:rPr lang="en-US" sz="2800" dirty="0" smtClean="0"/>
              <a:t> with</a:t>
            </a:r>
            <a:r>
              <a:rPr lang="en-US" sz="2800" dirty="0"/>
              <a:t> </a:t>
            </a:r>
            <a:r>
              <a:rPr lang="en-US" sz="2800" dirty="0" smtClean="0"/>
              <a:t>separate ADC’s to correct atmospheric dispersion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Interface to K-fiber is cooled and includes a cold-stop, while does not need an ADC</a:t>
            </a:r>
          </a:p>
          <a:p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 the medium-resolution mode there are 10 groups of fibers (i.e. 10 fiber interfaces) each looking at a different object, i.e. it is a MOS mode 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HIRES: fibers interface and positioner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57278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Optical layout and rays-tracing for different zenith angles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40755"/>
            <a:ext cx="8988454" cy="34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2781" y="762000"/>
            <a:ext cx="8878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U-K atmospheric dispersion =2” @45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ADC fundamental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5585" y="1504890"/>
            <a:ext cx="5212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2”  corresponds to 6mm (!!) on E-ELT focal plane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ELT = </a:t>
            </a:r>
            <a:r>
              <a:rPr lang="en-US" sz="2800" b="1" i="1" dirty="0" smtClean="0"/>
              <a:t>E</a:t>
            </a:r>
            <a:r>
              <a:rPr lang="en-US" sz="2800" i="1" dirty="0" smtClean="0"/>
              <a:t>xtremely </a:t>
            </a:r>
            <a:r>
              <a:rPr lang="en-US" sz="2800" b="1" i="1" dirty="0" smtClean="0"/>
              <a:t>L</a:t>
            </a:r>
            <a:r>
              <a:rPr lang="en-US" sz="2800" i="1" dirty="0" smtClean="0"/>
              <a:t>arge </a:t>
            </a:r>
            <a:r>
              <a:rPr lang="en-US" sz="2800" i="1" dirty="0"/>
              <a:t>e</a:t>
            </a:r>
            <a:r>
              <a:rPr lang="en-US" sz="2800" i="1" dirty="0" smtClean="0"/>
              <a:t>ffect of </a:t>
            </a:r>
            <a:r>
              <a:rPr lang="en-US" sz="2800" i="1" dirty="0" err="1" smtClean="0"/>
              <a:t>a</a:t>
            </a:r>
            <a:r>
              <a:rPr lang="en-US" sz="2800" b="1" i="1" dirty="0" err="1" smtClean="0"/>
              <a:t>T</a:t>
            </a:r>
            <a:r>
              <a:rPr lang="en-US" sz="2800" i="1" dirty="0" err="1" smtClean="0"/>
              <a:t>mospheric</a:t>
            </a:r>
            <a:r>
              <a:rPr lang="en-US" sz="2800" i="1" dirty="0" smtClean="0"/>
              <a:t> dispersion..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Z:\TINO\ELT\HRS\cv\fiber_input_v03\plots_figures\fig_fiber_in_v03_layout_viewers_combined_Z0_Z60_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16" y="696131"/>
            <a:ext cx="6655784" cy="51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579120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…ELT-MOS instruments do not foresee ADC’s !!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HIRES</a:t>
            </a:r>
            <a:r>
              <a:rPr lang="en-US" sz="3600" dirty="0" smtClean="0"/>
              <a:t>  requirements/goals</a:t>
            </a:r>
            <a:endParaRPr lang="en-US" sz="36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A06A9-592F-4B61-8364-C5F3FF949D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19200"/>
            <a:ext cx="8305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i="1" dirty="0" smtClean="0"/>
              <a:t>HR</a:t>
            </a:r>
            <a:endParaRPr lang="en-US" sz="3600" i="1" dirty="0" smtClean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dirty="0" smtClean="0"/>
              <a:t>Full </a:t>
            </a:r>
            <a:r>
              <a:rPr lang="en-US" sz="2800" dirty="0">
                <a:latin typeface="Symbol" pitchFamily="18" charset="2"/>
              </a:rPr>
              <a:t>l</a:t>
            </a:r>
            <a:r>
              <a:rPr lang="en-US" sz="2800" dirty="0"/>
              <a:t>-coverage (</a:t>
            </a:r>
            <a:r>
              <a:rPr lang="en-US" sz="2800" dirty="0" smtClean="0"/>
              <a:t>0.35-2.5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/>
              <a:t>m</a:t>
            </a:r>
            <a:r>
              <a:rPr lang="en-US" sz="2800" dirty="0"/>
              <a:t>) in a single exposure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dirty="0" smtClean="0"/>
              <a:t>RV-optimized, ultra-stable HR </a:t>
            </a:r>
            <a:r>
              <a:rPr lang="en-US" sz="2800" dirty="0"/>
              <a:t>mode  </a:t>
            </a:r>
            <a:r>
              <a:rPr lang="en-US" sz="2800" dirty="0" smtClean="0"/>
              <a:t>R~100,000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dirty="0" smtClean="0"/>
              <a:t>Throughput-</a:t>
            </a:r>
            <a:r>
              <a:rPr lang="en-US" sz="2800" dirty="0"/>
              <a:t>o</a:t>
            </a:r>
            <a:r>
              <a:rPr lang="en-US" sz="2800" dirty="0" smtClean="0"/>
              <a:t>ptimized HR mode  </a:t>
            </a:r>
            <a:r>
              <a:rPr lang="en-US" sz="2800" dirty="0" smtClean="0"/>
              <a:t>R~100,000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dirty="0" err="1" smtClean="0"/>
              <a:t>Polarimetric</a:t>
            </a:r>
            <a:r>
              <a:rPr lang="en-US" sz="2800" dirty="0" smtClean="0"/>
              <a:t> capabilities</a:t>
            </a:r>
          </a:p>
          <a:p>
            <a:pPr algn="ctr">
              <a:defRPr/>
            </a:pPr>
            <a:r>
              <a:rPr lang="en-US" sz="3600" i="1" dirty="0" smtClean="0"/>
              <a:t>Others</a:t>
            </a:r>
            <a:endParaRPr lang="en-US" sz="3600" i="1" dirty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dirty="0" smtClean="0"/>
              <a:t>Throughput-optimized MR </a:t>
            </a:r>
            <a:r>
              <a:rPr lang="en-US" sz="2800" dirty="0"/>
              <a:t>mode </a:t>
            </a:r>
            <a:r>
              <a:rPr lang="en-US" sz="2800" dirty="0" smtClean="0"/>
              <a:t> R~10,000 </a:t>
            </a:r>
            <a:endParaRPr lang="en-US" sz="2800" dirty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dirty="0" smtClean="0"/>
              <a:t>Some </a:t>
            </a:r>
            <a:r>
              <a:rPr lang="en-US" sz="2800" dirty="0"/>
              <a:t>multi-objects </a:t>
            </a:r>
            <a:r>
              <a:rPr lang="en-US" sz="2800" dirty="0" smtClean="0"/>
              <a:t>capabilities in MR</a:t>
            </a:r>
            <a:endParaRPr lang="en-US" sz="2800" i="1" dirty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dirty="0"/>
              <a:t>Diffraction limited IFU/slit with R~100,000 at IR  </a:t>
            </a:r>
            <a:r>
              <a:rPr lang="en-US" sz="2800" dirty="0" smtClean="0">
                <a:latin typeface="Symbol" pitchFamily="18" charset="2"/>
              </a:rPr>
              <a:t>l</a:t>
            </a:r>
            <a:r>
              <a:rPr lang="en-US" sz="2800" dirty="0" smtClean="0">
                <a:latin typeface="+mn-lt"/>
              </a:rPr>
              <a:t>’s</a:t>
            </a:r>
            <a:endParaRPr lang="en-US" sz="2800" dirty="0">
              <a:latin typeface="+mn-lt"/>
            </a:endParaRPr>
          </a:p>
          <a:p>
            <a:pPr algn="just">
              <a:defRPr/>
            </a:pP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HIRES: fibers interface and positioner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3D layout with rays-tracing at z=0</a:t>
            </a:r>
            <a:r>
              <a:rPr lang="en-US" sz="2400" baseline="30000" dirty="0" smtClean="0"/>
              <a:t>o</a:t>
            </a:r>
            <a:endParaRPr lang="en-US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 descr="Z:\TINO\ELT\HRS\inventor\fiber_input_v03\figures_movies\fig_fiber_in_hrs_v03_01_combined_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22" y="1371600"/>
            <a:ext cx="7128278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8400" y="4495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D</a:t>
            </a:r>
            <a:r>
              <a:rPr lang="en-US" sz="2000" i="1" baseline="-25000" dirty="0" err="1" smtClean="0"/>
              <a:t>fiber</a:t>
            </a:r>
            <a:r>
              <a:rPr lang="en-US" sz="2000" i="1" dirty="0" smtClean="0"/>
              <a:t>(HR) = 0.50mm</a:t>
            </a:r>
          </a:p>
          <a:p>
            <a:endParaRPr lang="en-US" sz="2000" i="1" dirty="0" smtClean="0"/>
          </a:p>
          <a:p>
            <a:r>
              <a:rPr lang="en-US" sz="2000" i="1" dirty="0" err="1" smtClean="0"/>
              <a:t>D</a:t>
            </a:r>
            <a:r>
              <a:rPr lang="en-US" sz="2000" i="1" baseline="-25000" dirty="0" err="1" smtClean="0"/>
              <a:t>fiber</a:t>
            </a:r>
            <a:r>
              <a:rPr lang="en-US" sz="2000" i="1" dirty="0" smtClean="0"/>
              <a:t>(MR</a:t>
            </a:r>
            <a:r>
              <a:rPr lang="en-US" sz="2000" i="1" dirty="0"/>
              <a:t>)= </a:t>
            </a:r>
            <a:r>
              <a:rPr lang="en-US" sz="2000" i="1" dirty="0" smtClean="0"/>
              <a:t>0.57mm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767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HIRES: fibers interface and positioner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4 spectrographs fed by 4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group of fibers 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Each spectrograph/fiber sees a different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l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-range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Each fiber is fed through 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dichroics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with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separate ADC’s to correct atmospheric dispersion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Interface to K-fiber is cooled and includes a cold-stop, while does not have an ADC</a:t>
            </a:r>
          </a:p>
          <a:p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In the medium-resolution mode there are 10 groups of fibers (i.e. 10 fiber interfaces) each looking at a different object, i.e. it is a MOS mode </a:t>
            </a:r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HIRES: fibers interface and positioner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38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Fiber interface is an A4-size rectangle ~10cm thick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10+ interfaces can be positioned on the </a:t>
            </a:r>
            <a:r>
              <a:rPr lang="en-US" sz="2800" dirty="0" err="1" smtClean="0"/>
              <a:t>Nas</a:t>
            </a:r>
            <a:r>
              <a:rPr lang="en-US" sz="2800" dirty="0" smtClean="0"/>
              <a:t>-focus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Z:\TINO\ELT\HRS\inventor\fiber_input_v03\figures_movies\fig_derotator_with_10_fibers_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" y="2057401"/>
            <a:ext cx="90345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</a:t>
            </a:r>
            <a:r>
              <a:rPr lang="en-US" sz="3600" dirty="0" smtClean="0"/>
              <a:t>as a MR spectrometer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515BB-2EE2-4A14-AD65-F22DA66CC5A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304800" y="16764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16802"/>
              </p:ext>
            </p:extLst>
          </p:nvPr>
        </p:nvGraphicFramePr>
        <p:xfrm>
          <a:off x="228601" y="1447800"/>
          <a:ext cx="8686799" cy="3511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868"/>
                <a:gridCol w="947153"/>
                <a:gridCol w="801437"/>
                <a:gridCol w="947152"/>
                <a:gridCol w="1392989"/>
                <a:gridCol w="1143000"/>
                <a:gridCol w="2362200"/>
              </a:tblGrid>
              <a:tr h="5397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D-fib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N.obj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Size of Res. </a:t>
                      </a:r>
                      <a:r>
                        <a:rPr lang="en-US" sz="2000" dirty="0" smtClean="0">
                          <a:effectLst/>
                        </a:rPr>
                        <a:t>Element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sky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pixels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HR</a:t>
                      </a:r>
                      <a:r>
                        <a:rPr lang="en-US" sz="2000" baseline="0" dirty="0" smtClean="0">
                          <a:effectLst/>
                        </a:rPr>
                        <a:t>-RV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0.76”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+ </a:t>
                      </a:r>
                      <a:r>
                        <a:rPr lang="en-US" sz="1800" dirty="0" err="1" smtClean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800" baseline="-25000" dirty="0" err="1" smtClean="0">
                          <a:effectLst/>
                        </a:rPr>
                        <a:t>cal</a:t>
                      </a:r>
                      <a:endParaRPr lang="en-US" sz="18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0.127” x 5.0”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 x </a:t>
                      </a:r>
                      <a:r>
                        <a:rPr lang="en-US" sz="1800" dirty="0" smtClean="0">
                          <a:effectLst/>
                        </a:rPr>
                        <a:t>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1x6 </a:t>
                      </a:r>
                      <a:r>
                        <a:rPr lang="en-US" sz="1600" dirty="0" smtClean="0">
                          <a:effectLst/>
                        </a:rPr>
                        <a:t>slicing, optimized</a:t>
                      </a:r>
                      <a:r>
                        <a:rPr lang="en-US" sz="1600" baseline="0" dirty="0" smtClean="0">
                          <a:effectLst/>
                        </a:rPr>
                        <a:t> for RV (scramble etc.)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HR-HT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0.76”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en-US" sz="1800" dirty="0" smtClean="0">
                          <a:effectLst/>
                        </a:rPr>
                        <a:t>(+</a:t>
                      </a:r>
                      <a:r>
                        <a:rPr lang="en-US" sz="1800" dirty="0" err="1" smtClean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800" baseline="-25000" dirty="0" err="1" smtClean="0">
                          <a:effectLst/>
                        </a:rPr>
                        <a:t>cal</a:t>
                      </a:r>
                      <a:r>
                        <a:rPr lang="en-US" sz="1800" baseline="0" dirty="0" smtClean="0">
                          <a:effectLst/>
                        </a:rPr>
                        <a:t>)</a:t>
                      </a:r>
                      <a:endParaRPr lang="en-US" sz="18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0.127” x 5.0”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 x </a:t>
                      </a:r>
                      <a:r>
                        <a:rPr lang="en-US" sz="1800" dirty="0" smtClean="0">
                          <a:effectLst/>
                        </a:rPr>
                        <a:t>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1x6 slicing, optimized</a:t>
                      </a:r>
                      <a:r>
                        <a:rPr lang="en-US" sz="1600" baseline="0" dirty="0" smtClean="0">
                          <a:effectLst/>
                        </a:rPr>
                        <a:t> for throughput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8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MR MOS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14,500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0.86”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0.86” x 0.86”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 </a:t>
                      </a:r>
                      <a:r>
                        <a:rPr lang="en-US" sz="1800" dirty="0">
                          <a:effectLst/>
                        </a:rPr>
                        <a:t>x </a:t>
                      </a:r>
                      <a:r>
                        <a:rPr lang="en-US" sz="1800" dirty="0" smtClean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on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ELT 10’ </a:t>
                      </a:r>
                      <a:r>
                        <a:rPr lang="en-U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fov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HR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IFU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7mas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7mas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x 7mas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 x </a:t>
                      </a: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SCAO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fov</a:t>
                      </a:r>
                      <a:r>
                        <a:rPr lang="en-US" sz="1600" dirty="0" smtClean="0">
                          <a:effectLst/>
                        </a:rPr>
                        <a:t> 35x49 mas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410200" y="3810000"/>
            <a:ext cx="1143000" cy="609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B998A-3C6C-4013-9A46-ADF081A8928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7413" name="Title 1"/>
          <p:cNvSpPr txBox="1">
            <a:spLocks/>
          </p:cNvSpPr>
          <p:nvPr/>
        </p:nvSpPr>
        <p:spPr bwMode="auto">
          <a:xfrm>
            <a:off x="228600" y="228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400"/>
              <a:t>HIRES </a:t>
            </a:r>
            <a:r>
              <a:rPr lang="en-US" sz="3600"/>
              <a:t> </a:t>
            </a:r>
            <a:r>
              <a:rPr lang="en-US" sz="3600" i="1"/>
              <a:t>spectral sampling </a:t>
            </a:r>
            <a:endParaRPr lang="en-US" sz="4400"/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575715" y="1371600"/>
            <a:ext cx="62386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MR spectral element on </a:t>
            </a:r>
            <a:r>
              <a:rPr lang="en-US" sz="3200" dirty="0" smtClean="0"/>
              <a:t>220 </a:t>
            </a:r>
            <a:r>
              <a:rPr lang="en-US" sz="3200" dirty="0"/>
              <a:t>pixels </a:t>
            </a:r>
            <a:r>
              <a:rPr lang="en-US" sz="3200" dirty="0" smtClean="0"/>
              <a:t>! </a:t>
            </a:r>
            <a:endParaRPr lang="en-US" sz="3200" dirty="0"/>
          </a:p>
          <a:p>
            <a:pPr algn="ctr"/>
            <a:r>
              <a:rPr lang="en-US" sz="3200" dirty="0"/>
              <a:t>Is this really </a:t>
            </a:r>
            <a:r>
              <a:rPr lang="en-US" sz="3200" dirty="0" smtClean="0"/>
              <a:t>optimized</a:t>
            </a:r>
            <a:r>
              <a:rPr lang="en-US" sz="3200" dirty="0"/>
              <a:t>?</a:t>
            </a:r>
          </a:p>
        </p:txBody>
      </p:sp>
      <p:sp>
        <p:nvSpPr>
          <p:cNvPr id="17415" name="Title 1"/>
          <p:cNvSpPr txBox="1">
            <a:spLocks/>
          </p:cNvSpPr>
          <p:nvPr/>
        </p:nvSpPr>
        <p:spPr bwMode="auto">
          <a:xfrm>
            <a:off x="381000" y="27432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3600" dirty="0"/>
              <a:t> </a:t>
            </a:r>
            <a:r>
              <a:rPr lang="en-US" sz="3200" i="1" dirty="0"/>
              <a:t>… again basic physics of ELTs ...</a:t>
            </a:r>
            <a:r>
              <a:rPr lang="en-US" sz="3600" i="1" dirty="0"/>
              <a:t> </a:t>
            </a:r>
            <a:endParaRPr lang="en-US" sz="4400" dirty="0"/>
          </a:p>
        </p:txBody>
      </p:sp>
      <p:pic>
        <p:nvPicPr>
          <p:cNvPr id="36866" name="Picture 2" descr="Z:\TINO\ELT\HRS\meetings\kickoff_cambridge_19feb2013\presentations\area_R_element_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8839200" cy="17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76200" y="533400"/>
            <a:ext cx="2743200" cy="838200"/>
          </a:xfrm>
        </p:spPr>
        <p:txBody>
          <a:bodyPr/>
          <a:lstStyle/>
          <a:p>
            <a:pPr eaLnBrk="1" hangingPunct="1"/>
            <a:r>
              <a:rPr lang="en-US" sz="2400" b="1" smtClean="0"/>
              <a:t>HIRES vs. OPTIMOS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A8DC4-E0DF-46F5-92EB-AA584FBCFA1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8438" name="Picture 2" descr="Z:\TINO\ELT\HRS\meetings\inaf_workshop_23_24jan2013\presentazioni\Npix_vs_entrance_aperture_v0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"/>
            <a:ext cx="6324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4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</a:t>
            </a:r>
            <a:r>
              <a:rPr lang="en-US" sz="3600" dirty="0" smtClean="0"/>
              <a:t>as an IFU spectrometer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515BB-2EE2-4A14-AD65-F22DA66CC5A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304800" y="16764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277557"/>
              </p:ext>
            </p:extLst>
          </p:nvPr>
        </p:nvGraphicFramePr>
        <p:xfrm>
          <a:off x="228601" y="1219200"/>
          <a:ext cx="8686799" cy="3511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868"/>
                <a:gridCol w="947153"/>
                <a:gridCol w="801437"/>
                <a:gridCol w="947152"/>
                <a:gridCol w="1392989"/>
                <a:gridCol w="1143000"/>
                <a:gridCol w="2362200"/>
              </a:tblGrid>
              <a:tr h="5397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D-fib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N.obj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Size of Res. </a:t>
                      </a:r>
                      <a:r>
                        <a:rPr lang="en-US" sz="2000" dirty="0" smtClean="0">
                          <a:effectLst/>
                        </a:rPr>
                        <a:t>Element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sky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pixels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HR</a:t>
                      </a:r>
                      <a:r>
                        <a:rPr lang="en-US" sz="2000" baseline="0" dirty="0" smtClean="0">
                          <a:effectLst/>
                        </a:rPr>
                        <a:t>-RV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0.76”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+ </a:t>
                      </a:r>
                      <a:r>
                        <a:rPr lang="en-US" sz="1800" dirty="0" err="1" smtClean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800" baseline="-25000" dirty="0" err="1" smtClean="0">
                          <a:effectLst/>
                        </a:rPr>
                        <a:t>cal</a:t>
                      </a:r>
                      <a:endParaRPr lang="en-US" sz="18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0.127” x 5.0”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 x </a:t>
                      </a:r>
                      <a:r>
                        <a:rPr lang="en-US" sz="1800" dirty="0" smtClean="0">
                          <a:effectLst/>
                        </a:rPr>
                        <a:t>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1x6 </a:t>
                      </a:r>
                      <a:r>
                        <a:rPr lang="en-US" sz="1600" dirty="0" smtClean="0">
                          <a:effectLst/>
                        </a:rPr>
                        <a:t>slicing, optimized</a:t>
                      </a:r>
                      <a:r>
                        <a:rPr lang="en-US" sz="1600" baseline="0" dirty="0" smtClean="0">
                          <a:effectLst/>
                        </a:rPr>
                        <a:t> for RV (scramble etc.)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HR-HT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0.76”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en-US" sz="1800" dirty="0" smtClean="0">
                          <a:effectLst/>
                        </a:rPr>
                        <a:t>(+</a:t>
                      </a:r>
                      <a:r>
                        <a:rPr lang="en-US" sz="1800" dirty="0" err="1" smtClean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800" baseline="-25000" dirty="0" err="1" smtClean="0">
                          <a:effectLst/>
                        </a:rPr>
                        <a:t>cal</a:t>
                      </a:r>
                      <a:r>
                        <a:rPr lang="en-US" sz="1800" baseline="0" dirty="0" smtClean="0">
                          <a:effectLst/>
                        </a:rPr>
                        <a:t>)</a:t>
                      </a:r>
                      <a:endParaRPr lang="en-US" sz="18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0.127” x 5.0”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 x </a:t>
                      </a:r>
                      <a:r>
                        <a:rPr lang="en-US" sz="1800" dirty="0" smtClean="0">
                          <a:effectLst/>
                        </a:rPr>
                        <a:t>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1x6 slicing, optimized</a:t>
                      </a:r>
                      <a:r>
                        <a:rPr lang="en-US" sz="1600" baseline="0" dirty="0" smtClean="0">
                          <a:effectLst/>
                        </a:rPr>
                        <a:t> for throughput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8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MR MOS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14,500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0.86”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0.86” x 0.86”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 </a:t>
                      </a:r>
                      <a:r>
                        <a:rPr lang="en-US" sz="1800" dirty="0">
                          <a:effectLst/>
                        </a:rPr>
                        <a:t>x </a:t>
                      </a:r>
                      <a:r>
                        <a:rPr lang="en-US" sz="1800" dirty="0" smtClean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on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ELT 10’ </a:t>
                      </a:r>
                      <a:r>
                        <a:rPr lang="en-U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fov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HR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IFU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7mas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7mas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x 7mas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 x </a:t>
                      </a: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SCAO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fov</a:t>
                      </a:r>
                      <a:r>
                        <a:rPr lang="en-US" sz="2000" dirty="0" smtClean="0">
                          <a:effectLst/>
                        </a:rPr>
                        <a:t> 35x49 mas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28600" y="4114800"/>
            <a:ext cx="8686800" cy="685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5105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zoom on the central pixel of present IFU’s </a:t>
            </a:r>
          </a:p>
          <a:p>
            <a:pPr algn="ctr"/>
            <a:r>
              <a:rPr lang="en-US" sz="2800" dirty="0" smtClean="0"/>
              <a:t>at the highest spectral and spatial resolutions</a:t>
            </a:r>
          </a:p>
        </p:txBody>
      </p:sp>
    </p:spTree>
    <p:extLst>
      <p:ext uri="{BB962C8B-B14F-4D97-AF65-F5344CB8AC3E}">
        <p14:creationId xmlns:p14="http://schemas.microsoft.com/office/powerpoint/2010/main" val="4292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TINO\ELT\HRS\inventor\ifu_input_v01\figures\fig_v01_ifu_in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06765" cy="540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HIRES: IFU interface 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546431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  </a:t>
            </a:r>
            <a:r>
              <a:rPr lang="en-US" sz="2000" i="1" dirty="0" err="1" smtClean="0"/>
              <a:t>D</a:t>
            </a:r>
            <a:r>
              <a:rPr lang="en-US" sz="2000" i="1" baseline="-25000" dirty="0" err="1" smtClean="0"/>
              <a:t>fiber</a:t>
            </a:r>
            <a:r>
              <a:rPr lang="en-US" sz="2000" i="1" dirty="0" smtClean="0"/>
              <a:t>(IFU) = 0.11mm</a:t>
            </a:r>
          </a:p>
          <a:p>
            <a:r>
              <a:rPr lang="en-US" sz="2000" i="1" dirty="0" err="1" smtClean="0"/>
              <a:t>D</a:t>
            </a:r>
            <a:r>
              <a:rPr lang="en-US" sz="2000" i="1" baseline="-25000" dirty="0" err="1" smtClean="0"/>
              <a:t>bundle</a:t>
            </a:r>
            <a:r>
              <a:rPr lang="en-US" sz="2000" i="1" dirty="0" smtClean="0"/>
              <a:t>(IFU) = 0.77mm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4109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HIRES: IFU, scale change and diffraction limit 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003" y="2819400"/>
            <a:ext cx="86801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Change of scale is obtained by feeding fibers with a slower beam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Nothing is changed in the spectrometer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Spectrometer is oversized, it works with a shrunk pupil image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Effective size of pupil image depends on fibers FRD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dirty="0" smtClean="0"/>
              <a:t>pupil diameter is much larger than in geometric optics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400" dirty="0" smtClean="0">
                <a:sym typeface="Wingdings" pitchFamily="2" charset="2"/>
              </a:rPr>
              <a:t>spectrometer does not work in diffraction-limit mode</a:t>
            </a:r>
            <a:endParaRPr lang="en-US" sz="2400" dirty="0"/>
          </a:p>
          <a:p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Fibers focal ratio degradation helps to get better image quality (!)</a:t>
            </a:r>
          </a:p>
        </p:txBody>
      </p:sp>
      <p:pic>
        <p:nvPicPr>
          <p:cNvPr id="1026" name="Picture 2" descr="Z:\TINO\ELT\HRS\concept_design\ifu_input_v01\hrs_ifu_fn_scale_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" y="1219200"/>
            <a:ext cx="9073167" cy="10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HIRES: fibers transmission and positioning of modules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87025"/>
            <a:ext cx="19050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7030A0"/>
                </a:solidFill>
              </a:rPr>
              <a:t>This part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01.10.2013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 descr="Z:\TINO\ELT\HRS\concept_design\version05\hrs_block_scheme_v5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40" y="786359"/>
            <a:ext cx="5975360" cy="56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8600" y="1295400"/>
            <a:ext cx="914400" cy="48006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667000" y="2679413"/>
            <a:ext cx="1371600" cy="825787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990600"/>
          </a:xfrm>
        </p:spPr>
        <p:txBody>
          <a:bodyPr/>
          <a:lstStyle/>
          <a:p>
            <a:pPr eaLnBrk="1" hangingPunct="1"/>
            <a:r>
              <a:rPr lang="en-US" smtClean="0"/>
              <a:t>HIRES  </a:t>
            </a:r>
            <a:r>
              <a:rPr lang="en-US" sz="3600" i="1" smtClean="0"/>
              <a:t>basic physics of ELTs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8C1F7-1851-4BEB-B8B4-5A9FEA5822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175" name="Rectangle 1"/>
          <p:cNvSpPr>
            <a:spLocks noChangeArrowheads="1"/>
          </p:cNvSpPr>
          <p:nvPr/>
        </p:nvSpPr>
        <p:spPr bwMode="auto">
          <a:xfrm>
            <a:off x="304800" y="16764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1085671"/>
            <a:ext cx="74485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Adaptive optics do not help </a:t>
            </a:r>
            <a:r>
              <a:rPr lang="en-US" sz="2400" dirty="0" smtClean="0"/>
              <a:t>much below 1.2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>
                <a:latin typeface="+mn-lt"/>
              </a:rPr>
              <a:t>m, and are virtually useless below 1 </a:t>
            </a:r>
            <a:r>
              <a:rPr lang="en-US" sz="2400" dirty="0">
                <a:latin typeface="Symbol" pitchFamily="18" charset="2"/>
              </a:rPr>
              <a:t>m</a:t>
            </a:r>
            <a:r>
              <a:rPr lang="en-US" sz="2400" dirty="0"/>
              <a:t>m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  <a:sym typeface="Wingdings" pitchFamily="2" charset="2"/>
              </a:rPr>
              <a:t>       HIRES must be designed for </a:t>
            </a:r>
            <a:r>
              <a:rPr lang="en-US" sz="2800" b="1" i="1" u="sng" dirty="0">
                <a:latin typeface="+mn-lt"/>
                <a:sym typeface="Wingdings" pitchFamily="2" charset="2"/>
              </a:rPr>
              <a:t>seeing limited </a:t>
            </a:r>
            <a:r>
              <a:rPr lang="en-US" sz="2400" dirty="0">
                <a:latin typeface="+mn-lt"/>
                <a:sym typeface="Wingdings" pitchFamily="2" charset="2"/>
              </a:rPr>
              <a:t>PSF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4191000"/>
            <a:ext cx="797134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sym typeface="Wingdings" pitchFamily="2" charset="2"/>
              </a:rPr>
              <a:t>Cannot make a instrument with a grating of ~10m</a:t>
            </a:r>
          </a:p>
          <a:p>
            <a:pPr>
              <a:defRPr/>
            </a:pPr>
            <a:r>
              <a:rPr lang="en-US" sz="2400" dirty="0">
                <a:latin typeface="+mn-lt"/>
                <a:sym typeface="Wingdings" pitchFamily="2" charset="2"/>
              </a:rPr>
              <a:t>        HIRES cannot be a genuine, HR-optimized spectrometer</a:t>
            </a:r>
          </a:p>
          <a:p>
            <a:pPr marL="800100" lvl="1" indent="-342900">
              <a:buFont typeface="Wingdings" pitchFamily="2" charset="2"/>
              <a:buChar char="à"/>
              <a:defRPr/>
            </a:pPr>
            <a:r>
              <a:rPr lang="en-US" sz="2400" dirty="0">
                <a:latin typeface="+mn-lt"/>
                <a:sym typeface="Wingdings" pitchFamily="2" charset="2"/>
              </a:rPr>
              <a:t>HIRES is intrinsically a </a:t>
            </a:r>
            <a:r>
              <a:rPr lang="en-US" sz="2400" dirty="0" smtClean="0">
                <a:latin typeface="+mn-lt"/>
                <a:sym typeface="Wingdings" pitchFamily="2" charset="2"/>
              </a:rPr>
              <a:t> </a:t>
            </a:r>
            <a:r>
              <a:rPr lang="en-US" sz="2800" b="1" i="1" u="sng" dirty="0" smtClean="0">
                <a:latin typeface="+mn-lt"/>
                <a:sym typeface="Wingdings" pitchFamily="2" charset="2"/>
              </a:rPr>
              <a:t>MR-optimized</a:t>
            </a:r>
            <a:r>
              <a:rPr lang="en-US" sz="2400" dirty="0" smtClean="0">
                <a:latin typeface="+mn-lt"/>
                <a:sym typeface="Wingdings" pitchFamily="2" charset="2"/>
              </a:rPr>
              <a:t>  spectrograph</a:t>
            </a:r>
            <a:endParaRPr lang="en-US" sz="2400" dirty="0">
              <a:latin typeface="+mn-lt"/>
              <a:sym typeface="Wingdings" pitchFamily="2" charset="2"/>
            </a:endParaRPr>
          </a:p>
          <a:p>
            <a:pPr marL="800100" lvl="1" indent="-342900">
              <a:buFont typeface="Wingdings" pitchFamily="2" charset="2"/>
              <a:buChar char="à"/>
              <a:defRPr/>
            </a:pPr>
            <a:r>
              <a:rPr lang="en-US" sz="2400" dirty="0">
                <a:latin typeface="+mn-lt"/>
                <a:sym typeface="Wingdings" pitchFamily="2" charset="2"/>
              </a:rPr>
              <a:t>To obtain HR one needs </a:t>
            </a:r>
            <a:r>
              <a:rPr lang="en-US" sz="2400" dirty="0" smtClean="0">
                <a:latin typeface="+mn-lt"/>
                <a:sym typeface="Wingdings" pitchFamily="2" charset="2"/>
              </a:rPr>
              <a:t>a  </a:t>
            </a:r>
            <a:r>
              <a:rPr lang="en-US" sz="2800" b="1" i="1" u="sng" dirty="0">
                <a:latin typeface="+mn-lt"/>
                <a:sym typeface="Wingdings" pitchFamily="2" charset="2"/>
              </a:rPr>
              <a:t>long-slit</a:t>
            </a:r>
            <a:r>
              <a:rPr lang="en-US" sz="2400" u="sng" dirty="0">
                <a:latin typeface="+mn-lt"/>
                <a:sym typeface="Wingdings" pitchFamily="2" charset="2"/>
              </a:rPr>
              <a:t> </a:t>
            </a:r>
            <a:r>
              <a:rPr lang="en-US" sz="2400" u="sng" dirty="0" smtClean="0">
                <a:latin typeface="+mn-lt"/>
                <a:sym typeface="Wingdings" pitchFamily="2" charset="2"/>
              </a:rPr>
              <a:t> </a:t>
            </a:r>
            <a:r>
              <a:rPr lang="en-US" sz="2400" dirty="0" smtClean="0">
                <a:latin typeface="+mn-lt"/>
                <a:sym typeface="Wingdings" pitchFamily="2" charset="2"/>
              </a:rPr>
              <a:t>and </a:t>
            </a:r>
            <a:r>
              <a:rPr lang="en-US" sz="2400" dirty="0">
                <a:latin typeface="+mn-lt"/>
                <a:sym typeface="Wingdings" pitchFamily="2" charset="2"/>
              </a:rPr>
              <a:t>a slicer </a:t>
            </a:r>
          </a:p>
        </p:txBody>
      </p:sp>
      <p:pic>
        <p:nvPicPr>
          <p:cNvPr id="1026" name="Picture 2" descr="Z:\TINO\ELT\HRS\meetings\kickoff_cambridge_19feb2013\presentations\formula_resolving_power_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848600" cy="156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33800" y="3124200"/>
            <a:ext cx="160020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967288" y="28241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:\TINO\ELT\HRS\fibers\attenuation_transmission\maxlen_fibers_oct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8125"/>
            <a:ext cx="84486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4151C-8E78-4CC1-A24E-DEEB601985C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0" y="971490"/>
            <a:ext cx="1488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Anywhere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990600"/>
            <a:ext cx="1871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Nas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-platform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2526" y="986135"/>
            <a:ext cx="1871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Nas</a:t>
            </a:r>
            <a:r>
              <a:rPr lang="en-US" sz="2400" b="1" dirty="0" smtClean="0">
                <a:solidFill>
                  <a:srgbClr val="7030A0"/>
                </a:solidFill>
              </a:rPr>
              <a:t>-platform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663714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Far from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platform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/>
              <a:t>HIRES: fibers transmission and positioning of modules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88900"/>
            <a:ext cx="7772400" cy="9017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HIRES</a:t>
            </a:r>
            <a:r>
              <a:rPr lang="en-US" sz="3200" dirty="0" smtClean="0"/>
              <a:t>  </a:t>
            </a:r>
            <a:r>
              <a:rPr lang="en-US" sz="3200" i="1" dirty="0" smtClean="0"/>
              <a:t>cross-dispersed spectral format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i="1" dirty="0" smtClean="0"/>
              <a:t>Same format for all observing modes</a:t>
            </a:r>
            <a:endParaRPr lang="en-US" sz="3200" dirty="0" smtClean="0"/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00350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00350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0350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5446713"/>
            <a:ext cx="2286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n-lt"/>
              </a:rPr>
              <a:t>H</a:t>
            </a:r>
            <a:r>
              <a:rPr lang="en-US" sz="2400" dirty="0">
                <a:latin typeface="+mn-lt"/>
              </a:rPr>
              <a:t>  1.45-1.81 </a:t>
            </a:r>
            <a:r>
              <a:rPr lang="en-US" sz="2400" dirty="0">
                <a:latin typeface="Symbol" pitchFamily="18" charset="2"/>
              </a:rPr>
              <a:t>m</a:t>
            </a:r>
            <a:r>
              <a:rPr lang="en-US" sz="2400" dirty="0">
                <a:latin typeface="+mn-lt"/>
              </a:rPr>
              <a:t>m</a:t>
            </a:r>
          </a:p>
          <a:p>
            <a:pPr algn="ctr">
              <a:defRPr/>
            </a:pPr>
            <a:r>
              <a:rPr lang="en-US" sz="2400" dirty="0">
                <a:latin typeface="+mn-lt"/>
              </a:rPr>
              <a:t>orders  74-93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505200" y="5446713"/>
            <a:ext cx="2209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/>
              <a:t>J</a:t>
            </a:r>
            <a:r>
              <a:rPr lang="en-US" sz="3200"/>
              <a:t> </a:t>
            </a:r>
            <a:r>
              <a:rPr lang="en-US" sz="2400"/>
              <a:t>  1.16-1.38 </a:t>
            </a:r>
            <a:r>
              <a:rPr lang="en-US" sz="2400">
                <a:latin typeface="Symbol" pitchFamily="18" charset="2"/>
              </a:rPr>
              <a:t>m</a:t>
            </a:r>
            <a:r>
              <a:rPr lang="en-US" sz="2400"/>
              <a:t>m</a:t>
            </a:r>
          </a:p>
          <a:p>
            <a:pPr algn="ctr"/>
            <a:r>
              <a:rPr lang="en-US" sz="2400"/>
              <a:t>orders 99-119</a:t>
            </a:r>
          </a:p>
        </p:txBody>
      </p:sp>
      <p:pic>
        <p:nvPicPr>
          <p:cNvPr id="1229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4008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6553200" y="5446713"/>
            <a:ext cx="228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/>
              <a:t>Y</a:t>
            </a:r>
            <a:r>
              <a:rPr lang="en-US" sz="2400"/>
              <a:t>   0.97-1.14 </a:t>
            </a:r>
            <a:r>
              <a:rPr lang="en-US" sz="2400">
                <a:latin typeface="Symbol" pitchFamily="18" charset="2"/>
              </a:rPr>
              <a:t>m</a:t>
            </a:r>
            <a:r>
              <a:rPr lang="en-US" sz="2400"/>
              <a:t>m</a:t>
            </a:r>
          </a:p>
          <a:p>
            <a:pPr algn="ctr"/>
            <a:r>
              <a:rPr lang="en-US" sz="2400"/>
              <a:t>orders 118-140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18475-D4F7-42F0-8905-15CD5B851B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81534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HIRES </a:t>
            </a:r>
            <a:r>
              <a:rPr lang="en-US" sz="3200" i="1" smtClean="0"/>
              <a:t> cross-dispersed spectral format</a:t>
            </a:r>
            <a:r>
              <a:rPr lang="en-US" sz="3200" smtClean="0"/>
              <a:t>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i="1" smtClean="0"/>
              <a:t>Slit too long for full spectral coverage with 1 channel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14380-BD19-4B3A-996A-10BC378E270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3318" name="Picture 2" descr="Z:\TINO\ELT\HRS\meetings\inaf_workshop_23_24jan2013\presentazioni\fig_HIRES_giano_Ul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19200"/>
            <a:ext cx="89868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762000"/>
          </a:xfrm>
        </p:spPr>
        <p:txBody>
          <a:bodyPr/>
          <a:lstStyle/>
          <a:p>
            <a:pPr eaLnBrk="1" hangingPunct="1"/>
            <a:r>
              <a:rPr lang="en-US" smtClean="0"/>
              <a:t>HIRES  </a:t>
            </a:r>
            <a:r>
              <a:rPr lang="en-US" sz="3600" i="1" smtClean="0"/>
              <a:t> </a:t>
            </a:r>
            <a:r>
              <a:rPr lang="en-US" sz="3600" i="1" smtClean="0"/>
              <a:t>comparison R4-R6</a:t>
            </a:r>
            <a:endParaRPr lang="en-US" sz="36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C6-E8BC-4D56-9099-BE4BEA2D3FA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26" name="Picture 2" descr="Z:\TINO\ELT\HRS\concept_design\version13\hrs_module_spectrometer_optical_scheme_v13_2_HR_RV_al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52" y="762000"/>
            <a:ext cx="7432749" cy="55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21997" y="1066800"/>
            <a:ext cx="3002203" cy="4036556"/>
            <a:chOff x="121997" y="1066800"/>
            <a:chExt cx="3002203" cy="4036556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121997" y="1524000"/>
              <a:ext cx="1402003" cy="3579356"/>
              <a:chOff x="152496" y="1088405"/>
              <a:chExt cx="1752504" cy="4474195"/>
            </a:xfrm>
          </p:grpSpPr>
          <p:sp>
            <p:nvSpPr>
              <p:cNvPr id="8198" name="Rectangle 1"/>
              <p:cNvSpPr>
                <a:spLocks noChangeArrowheads="1"/>
              </p:cNvSpPr>
              <p:nvPr/>
            </p:nvSpPr>
            <p:spPr bwMode="auto">
              <a:xfrm>
                <a:off x="304800" y="1676400"/>
                <a:ext cx="2381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</a:p>
            </p:txBody>
          </p:sp>
          <p:pic>
            <p:nvPicPr>
              <p:cNvPr id="820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496" y="1088405"/>
                <a:ext cx="1752504" cy="4474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23862" y="1088405"/>
                <a:ext cx="1100138" cy="206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32788" y="1066800"/>
              <a:ext cx="1391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llumination </a:t>
              </a:r>
              <a:r>
                <a:rPr lang="en-US" dirty="0"/>
                <a:t>o</a:t>
              </a:r>
              <a:r>
                <a:rPr lang="en-US" dirty="0" smtClean="0"/>
                <a:t>f input slit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1524000" y="1689597"/>
              <a:ext cx="1295399" cy="1510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524001" y="3533846"/>
              <a:ext cx="1295398" cy="1569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2819399" y="3200400"/>
              <a:ext cx="304801" cy="3334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54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/>
              <a:t> </a:t>
            </a:r>
            <a:r>
              <a:rPr lang="en-US" sz="3600" i="1" dirty="0" smtClean="0"/>
              <a:t>comparison R6 – R4</a:t>
            </a:r>
            <a:endParaRPr lang="en-US" sz="36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C6-E8BC-4D56-9099-BE4BEA2D3FA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1" name="Picture 3" descr="Z:\TINO\ELT\HRS\inventor\version13\figures_movies\fig_v13_01_lay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53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013544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R6: no </a:t>
            </a:r>
            <a:r>
              <a:rPr lang="en-US" sz="2000" dirty="0" err="1" smtClean="0"/>
              <a:t>anamorphics</a:t>
            </a:r>
            <a:r>
              <a:rPr lang="en-US" sz="2000" dirty="0"/>
              <a:t> </a:t>
            </a:r>
            <a:r>
              <a:rPr lang="en-US" sz="2000" dirty="0" smtClean="0"/>
              <a:t>magnification before </a:t>
            </a:r>
            <a:r>
              <a:rPr lang="en-US" sz="2000" dirty="0" err="1" smtClean="0"/>
              <a:t>echelle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692056"/>
            <a:ext cx="8458200" cy="53214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TINO\ELT\HRS\inventor\version05\figures_movies\fig_v5_overview_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9513"/>
            <a:ext cx="77978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7630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HIRES</a:t>
            </a:r>
            <a:r>
              <a:rPr lang="en-US" sz="3200" dirty="0" smtClean="0"/>
              <a:t>  </a:t>
            </a:r>
            <a:r>
              <a:rPr lang="en-US" sz="3200" i="1" dirty="0" smtClean="0"/>
              <a:t>with R4 </a:t>
            </a:r>
            <a:r>
              <a:rPr lang="en-US" sz="3200" i="1" dirty="0" err="1" smtClean="0"/>
              <a:t>echelle</a:t>
            </a:r>
            <a:r>
              <a:rPr lang="en-US" sz="3200" i="1" dirty="0" smtClean="0"/>
              <a:t> (H-band</a:t>
            </a:r>
            <a:r>
              <a:rPr lang="en-US" sz="3200" i="1" dirty="0" smtClean="0"/>
              <a:t>)</a:t>
            </a:r>
            <a:endParaRPr lang="en-US" i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19.02.2013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ELT-HIRES workshop, Cambrige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8C89A-5502-49C2-9618-ED3EABF485F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74141" y="6031468"/>
            <a:ext cx="499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R64 1.5 x anamorphic magnification before </a:t>
            </a:r>
            <a:r>
              <a:rPr lang="en-US" dirty="0" err="1"/>
              <a:t>echelle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586" y="1078468"/>
            <a:ext cx="251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200mm collimated beam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0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7630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HIRES</a:t>
            </a:r>
            <a:r>
              <a:rPr lang="en-US" sz="3200" dirty="0" smtClean="0"/>
              <a:t>  </a:t>
            </a:r>
            <a:r>
              <a:rPr lang="en-US" sz="3200" i="1" dirty="0" smtClean="0"/>
              <a:t>with R4 </a:t>
            </a:r>
            <a:r>
              <a:rPr lang="en-US" sz="3200" i="1" dirty="0" err="1" smtClean="0"/>
              <a:t>echelle</a:t>
            </a:r>
            <a:r>
              <a:rPr lang="en-US" sz="3200" i="1" dirty="0" smtClean="0"/>
              <a:t> </a:t>
            </a:r>
            <a:r>
              <a:rPr lang="en-US" sz="3200" i="1" dirty="0" smtClean="0"/>
              <a:t>(J-band)</a:t>
            </a:r>
            <a:endParaRPr lang="en-US" i="1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9513"/>
            <a:ext cx="77978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19.02.2013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ELT-HIRES workshop, Cambrige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8C89A-5502-49C2-9618-ED3EABF485F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74141" y="6031468"/>
            <a:ext cx="499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R64 1.5 x anamorphic magnification before </a:t>
            </a:r>
            <a:r>
              <a:rPr lang="en-US" dirty="0" err="1"/>
              <a:t>echelle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586" y="1078468"/>
            <a:ext cx="251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200mm collimated beam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51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9513"/>
            <a:ext cx="77978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52400" y="76200"/>
            <a:ext cx="8763000" cy="685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HIRES</a:t>
            </a:r>
            <a:r>
              <a:rPr lang="en-US" sz="3200" dirty="0" smtClean="0"/>
              <a:t>  </a:t>
            </a:r>
            <a:r>
              <a:rPr lang="en-US" sz="3200" i="1" dirty="0" smtClean="0"/>
              <a:t>with R4 </a:t>
            </a:r>
            <a:r>
              <a:rPr lang="en-US" sz="3200" i="1" dirty="0" err="1" smtClean="0"/>
              <a:t>echelle</a:t>
            </a:r>
            <a:r>
              <a:rPr lang="en-US" sz="3200" i="1" dirty="0" smtClean="0"/>
              <a:t> (Y-band</a:t>
            </a:r>
            <a:r>
              <a:rPr lang="en-US" sz="3200" i="1" dirty="0" smtClean="0"/>
              <a:t>)</a:t>
            </a:r>
            <a:endParaRPr lang="en-US" i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19.02.2013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ELT-HIRES workshop, Cambrige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8C89A-5502-49C2-9618-ED3EABF485F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74141" y="6031468"/>
            <a:ext cx="4995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R64 1.5 x anamorphic magnification before </a:t>
            </a:r>
            <a:r>
              <a:rPr lang="en-US" dirty="0" err="1"/>
              <a:t>echelle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586" y="1078468"/>
            <a:ext cx="251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200mm collimated beam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51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main HR-RV observing mode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515BB-2EE2-4A14-AD65-F22DA66CC5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304800" y="16764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6567"/>
              </p:ext>
            </p:extLst>
          </p:nvPr>
        </p:nvGraphicFramePr>
        <p:xfrm>
          <a:off x="228601" y="1447800"/>
          <a:ext cx="8686799" cy="3511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868"/>
                <a:gridCol w="947153"/>
                <a:gridCol w="801437"/>
                <a:gridCol w="947152"/>
                <a:gridCol w="1392989"/>
                <a:gridCol w="1143000"/>
                <a:gridCol w="2362200"/>
              </a:tblGrid>
              <a:tr h="5397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D-fib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N.obj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Size of Res. </a:t>
                      </a:r>
                      <a:r>
                        <a:rPr lang="en-US" sz="2000" dirty="0" smtClean="0">
                          <a:effectLst/>
                        </a:rPr>
                        <a:t>Element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on-sky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pixels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HR</a:t>
                      </a:r>
                      <a:r>
                        <a:rPr lang="en-US" sz="2000" baseline="0" dirty="0" smtClean="0">
                          <a:effectLst/>
                        </a:rPr>
                        <a:t>-RV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0.76”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+ </a:t>
                      </a:r>
                      <a:r>
                        <a:rPr lang="en-US" sz="1800" dirty="0" err="1" smtClean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800" baseline="-25000" dirty="0" err="1" smtClean="0">
                          <a:effectLst/>
                        </a:rPr>
                        <a:t>cal</a:t>
                      </a:r>
                      <a:endParaRPr lang="en-US" sz="18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0.127” x 5.0”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 x </a:t>
                      </a:r>
                      <a:r>
                        <a:rPr lang="en-US" sz="1800" dirty="0" smtClean="0">
                          <a:effectLst/>
                        </a:rPr>
                        <a:t>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1x6 </a:t>
                      </a:r>
                      <a:r>
                        <a:rPr lang="en-US" sz="1600" dirty="0" smtClean="0">
                          <a:effectLst/>
                        </a:rPr>
                        <a:t>slicing, optimized</a:t>
                      </a:r>
                      <a:r>
                        <a:rPr lang="en-US" sz="1600" baseline="0" dirty="0" smtClean="0">
                          <a:effectLst/>
                        </a:rPr>
                        <a:t> for RV (scramble etc.)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HR-HT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0.76”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en-US" sz="1800" dirty="0" smtClean="0">
                          <a:effectLst/>
                        </a:rPr>
                        <a:t>(+</a:t>
                      </a:r>
                      <a:r>
                        <a:rPr lang="en-US" sz="1800" dirty="0" err="1" smtClean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800" baseline="-25000" dirty="0" err="1" smtClean="0">
                          <a:effectLst/>
                        </a:rPr>
                        <a:t>cal</a:t>
                      </a:r>
                      <a:r>
                        <a:rPr lang="en-US" sz="1800" baseline="0" dirty="0" smtClean="0">
                          <a:effectLst/>
                        </a:rPr>
                        <a:t>)</a:t>
                      </a:r>
                      <a:endParaRPr lang="en-US" sz="18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0.127” x 5.0”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 x </a:t>
                      </a:r>
                      <a:r>
                        <a:rPr lang="en-US" sz="1800" dirty="0" smtClean="0">
                          <a:effectLst/>
                        </a:rPr>
                        <a:t>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1x6 slicing, optimized</a:t>
                      </a:r>
                      <a:r>
                        <a:rPr lang="en-US" sz="1600" baseline="0" dirty="0" smtClean="0">
                          <a:effectLst/>
                        </a:rPr>
                        <a:t> for throughput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8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MR MOS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14,500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0.86”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0.86” x 0.86”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 </a:t>
                      </a:r>
                      <a:r>
                        <a:rPr lang="en-US" sz="1800" dirty="0">
                          <a:effectLst/>
                        </a:rPr>
                        <a:t>x </a:t>
                      </a:r>
                      <a:r>
                        <a:rPr lang="en-US" sz="1800" dirty="0" smtClean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on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ELT 10’ </a:t>
                      </a:r>
                      <a:r>
                        <a:rPr lang="en-U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fov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HR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IFU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7mas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7mas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x 7mas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 x </a:t>
                      </a: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SCAO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fov</a:t>
                      </a:r>
                      <a:r>
                        <a:rPr lang="en-US" sz="1600" dirty="0" smtClean="0">
                          <a:effectLst/>
                        </a:rPr>
                        <a:t> 35x49 mas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6200" y="2438400"/>
            <a:ext cx="8991600" cy="838200"/>
          </a:xfrm>
          <a:prstGeom prst="roundRect">
            <a:avLst/>
          </a:prstGeom>
          <a:noFill/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main HR-RV observing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C6-E8BC-4D56-9099-BE4BEA2D3F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 descr="Z:\TINO\ELT\HRS\concept_design\version13\hrs_module_spectrometer_optical_scheme_v13_2_HR_RV_al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52" y="762000"/>
            <a:ext cx="7432749" cy="55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21997" y="1066800"/>
            <a:ext cx="3002203" cy="4036556"/>
            <a:chOff x="121997" y="1066800"/>
            <a:chExt cx="3002203" cy="4036556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121997" y="1524000"/>
              <a:ext cx="1402003" cy="3579356"/>
              <a:chOff x="152496" y="1088405"/>
              <a:chExt cx="1752504" cy="4474195"/>
            </a:xfrm>
          </p:grpSpPr>
          <p:sp>
            <p:nvSpPr>
              <p:cNvPr id="8198" name="Rectangle 1"/>
              <p:cNvSpPr>
                <a:spLocks noChangeArrowheads="1"/>
              </p:cNvSpPr>
              <p:nvPr/>
            </p:nvSpPr>
            <p:spPr bwMode="auto">
              <a:xfrm>
                <a:off x="304800" y="1676400"/>
                <a:ext cx="2381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</a:p>
            </p:txBody>
          </p:sp>
          <p:pic>
            <p:nvPicPr>
              <p:cNvPr id="820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2496" y="1088405"/>
                <a:ext cx="1752504" cy="4474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423862" y="1088405"/>
                <a:ext cx="1100138" cy="206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32788" y="1066800"/>
              <a:ext cx="1391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llumination </a:t>
              </a:r>
              <a:r>
                <a:rPr lang="en-US" dirty="0"/>
                <a:t>o</a:t>
              </a:r>
              <a:r>
                <a:rPr lang="en-US" dirty="0" smtClean="0"/>
                <a:t>f input slit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1524000" y="1689597"/>
              <a:ext cx="1295399" cy="1510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524001" y="3533846"/>
              <a:ext cx="1295398" cy="15695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2819399" y="3200400"/>
              <a:ext cx="304801" cy="33344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5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main HR-RV observing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C6-E8BC-4D56-9099-BE4BEA2D3F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1" name="Picture 3" descr="Z:\TINO\ELT\HRS\inventor\version13\figures_movies\fig_v13_01_lay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10600" cy="53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013544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3D layout and rays tracing of HIRES-YHJ spectrometer 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692056"/>
            <a:ext cx="8458200" cy="53214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main HR-RV observing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C6-E8BC-4D56-9099-BE4BEA2D3F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09600"/>
            <a:ext cx="8610599" cy="534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6013544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3D layout and rays trace animation of HIRES-YHJ spectrometer 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81000" y="692056"/>
            <a:ext cx="8458200" cy="53214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main HR-RV observing mode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C6-E8BC-4D56-9099-BE4BEA2D3F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00142"/>
              </p:ext>
            </p:extLst>
          </p:nvPr>
        </p:nvGraphicFramePr>
        <p:xfrm>
          <a:off x="228600" y="1295400"/>
          <a:ext cx="86867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821"/>
                <a:gridCol w="2094139"/>
                <a:gridCol w="2171700"/>
                <a:gridCol w="20941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CODEX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Espresso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</a:t>
                      </a:r>
                      <a:r>
                        <a:rPr lang="en-US" sz="2000" baseline="0" dirty="0" smtClean="0"/>
                        <a:t> Fibers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D-fiber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0.76”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0.82”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1”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Simultaneou</a:t>
                      </a:r>
                      <a:r>
                        <a:rPr lang="en-US" sz="2000" baseline="0" dirty="0" smtClean="0"/>
                        <a:t>s </a:t>
                      </a:r>
                      <a:r>
                        <a:rPr lang="en-US" sz="2000" dirty="0" err="1" smtClean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2000" baseline="-25000" dirty="0" err="1" smtClean="0">
                          <a:effectLst/>
                        </a:rPr>
                        <a:t>cal</a:t>
                      </a:r>
                      <a:endParaRPr lang="en-US" sz="2000" baseline="-25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Always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sky fiber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sky fiber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Spectra of fibers 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</a:t>
                      </a:r>
                      <a:r>
                        <a:rPr lang="en-US" sz="2000" baseline="0" dirty="0" smtClean="0"/>
                        <a:t> s</a:t>
                      </a:r>
                      <a:r>
                        <a:rPr lang="en-US" sz="2000" dirty="0" smtClean="0"/>
                        <a:t>ame</a:t>
                      </a:r>
                      <a:r>
                        <a:rPr lang="en-US" sz="2000" baseline="0" dirty="0" smtClean="0"/>
                        <a:t> detector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On different</a:t>
                      </a:r>
                      <a:r>
                        <a:rPr lang="en-US" sz="2000" baseline="0" dirty="0" smtClean="0"/>
                        <a:t> CCDs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On</a:t>
                      </a:r>
                      <a:r>
                        <a:rPr lang="en-US" sz="2000" baseline="0" dirty="0" smtClean="0"/>
                        <a:t> s</a:t>
                      </a:r>
                      <a:r>
                        <a:rPr lang="en-US" sz="2000" dirty="0" smtClean="0"/>
                        <a:t>ame</a:t>
                      </a:r>
                      <a:r>
                        <a:rPr lang="en-US" sz="2000" baseline="0" dirty="0" smtClean="0"/>
                        <a:t> detector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Echelle</a:t>
                      </a:r>
                      <a:r>
                        <a:rPr lang="en-US" sz="2000" baseline="0" dirty="0" smtClean="0"/>
                        <a:t> length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1.2m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1.6m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1.2m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F/n of cameras</a:t>
                      </a:r>
                      <a:r>
                        <a:rPr lang="en-US" sz="20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(1)</a:t>
                      </a:r>
                      <a:endParaRPr lang="en-US" sz="20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F/1.0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F/1.4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F/1.8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# of reflections</a:t>
                      </a:r>
                      <a:r>
                        <a:rPr lang="en-US" sz="20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(2)</a:t>
                      </a:r>
                      <a:endParaRPr lang="en-US" sz="20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# of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refr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elements </a:t>
                      </a:r>
                      <a:r>
                        <a:rPr lang="en-US" sz="2000" baseline="30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(2)</a:t>
                      </a:r>
                      <a:endParaRPr lang="en-US" sz="20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83820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Comparison with other HR  spectrographs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539109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In the cross-dispersion direction</a:t>
            </a:r>
          </a:p>
          <a:p>
            <a:pPr marL="342900" indent="-342900">
              <a:buAutoNum type="arabicParenBoth"/>
            </a:pPr>
            <a:r>
              <a:rPr lang="en-US" dirty="0" smtClean="0"/>
              <a:t>Refers to the optical elements of the spectrometer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HIRES  </a:t>
            </a:r>
            <a:r>
              <a:rPr lang="en-US" sz="3600" i="1" dirty="0" smtClean="0"/>
              <a:t> other observing modes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01.10.2013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Oliva, HIRES  meeting, Brera (Milan, Italy)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515BB-2EE2-4A14-AD65-F22DA66CC5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222" name="Rectangle 1"/>
          <p:cNvSpPr>
            <a:spLocks noChangeArrowheads="1"/>
          </p:cNvSpPr>
          <p:nvPr/>
        </p:nvSpPr>
        <p:spPr bwMode="auto">
          <a:xfrm>
            <a:off x="304800" y="16764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72899"/>
              </p:ext>
            </p:extLst>
          </p:nvPr>
        </p:nvGraphicFramePr>
        <p:xfrm>
          <a:off x="228601" y="1447800"/>
          <a:ext cx="8686799" cy="3511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868"/>
                <a:gridCol w="947153"/>
                <a:gridCol w="801437"/>
                <a:gridCol w="947152"/>
                <a:gridCol w="1392989"/>
                <a:gridCol w="1143000"/>
                <a:gridCol w="2362200"/>
              </a:tblGrid>
              <a:tr h="53979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D-fib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N.obj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Size of Res. </a:t>
                      </a:r>
                      <a:r>
                        <a:rPr lang="en-US" sz="2000" dirty="0" smtClean="0">
                          <a:effectLst/>
                        </a:rPr>
                        <a:t>Element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sky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pixels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HR</a:t>
                      </a:r>
                      <a:r>
                        <a:rPr lang="en-US" sz="2000" baseline="0" dirty="0" smtClean="0">
                          <a:effectLst/>
                        </a:rPr>
                        <a:t>-RV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0.76”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+ </a:t>
                      </a:r>
                      <a:r>
                        <a:rPr lang="en-US" sz="1800" dirty="0" err="1" smtClean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800" baseline="-25000" dirty="0" err="1" smtClean="0">
                          <a:effectLst/>
                        </a:rPr>
                        <a:t>cal</a:t>
                      </a:r>
                      <a:endParaRPr lang="en-US" sz="18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0.127” x 5.0”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 x </a:t>
                      </a:r>
                      <a:r>
                        <a:rPr lang="en-US" sz="1800" dirty="0" smtClean="0">
                          <a:effectLst/>
                        </a:rPr>
                        <a:t>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1x6 </a:t>
                      </a:r>
                      <a:r>
                        <a:rPr lang="en-US" sz="1600" dirty="0" smtClean="0">
                          <a:effectLst/>
                        </a:rPr>
                        <a:t>slicing, optimized</a:t>
                      </a:r>
                      <a:r>
                        <a:rPr lang="en-US" sz="1600" baseline="0" dirty="0" smtClean="0">
                          <a:effectLst/>
                        </a:rPr>
                        <a:t> for RV (scramble etc.)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HR-HT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0.76”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</a:t>
                      </a:r>
                      <a:r>
                        <a:rPr lang="en-US" sz="1800" dirty="0" smtClean="0">
                          <a:effectLst/>
                        </a:rPr>
                        <a:t>(+</a:t>
                      </a:r>
                      <a:r>
                        <a:rPr lang="en-US" sz="1800" dirty="0" err="1" smtClean="0">
                          <a:effectLst/>
                          <a:latin typeface="Symbol" pitchFamily="18" charset="2"/>
                        </a:rPr>
                        <a:t>l</a:t>
                      </a:r>
                      <a:r>
                        <a:rPr lang="en-US" sz="1800" baseline="-25000" dirty="0" err="1" smtClean="0">
                          <a:effectLst/>
                        </a:rPr>
                        <a:t>cal</a:t>
                      </a:r>
                      <a:r>
                        <a:rPr lang="en-US" sz="1800" baseline="0" dirty="0" smtClean="0">
                          <a:effectLst/>
                        </a:rPr>
                        <a:t>)</a:t>
                      </a:r>
                      <a:endParaRPr lang="en-US" sz="18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0.127” x 5.0”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 x </a:t>
                      </a:r>
                      <a:r>
                        <a:rPr lang="en-US" sz="1800" dirty="0" smtClean="0">
                          <a:effectLst/>
                        </a:rPr>
                        <a:t>63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1x6 slicing, optimized</a:t>
                      </a:r>
                      <a:r>
                        <a:rPr lang="en-US" sz="1600" baseline="0" dirty="0" smtClean="0">
                          <a:effectLst/>
                        </a:rPr>
                        <a:t> for throughput</a:t>
                      </a:r>
                      <a:endParaRPr lang="en-U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8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MR MOS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14,500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0.86”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0.86” x 0.86”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 </a:t>
                      </a:r>
                      <a:r>
                        <a:rPr lang="en-US" sz="1800" dirty="0">
                          <a:effectLst/>
                        </a:rPr>
                        <a:t>x </a:t>
                      </a:r>
                      <a:r>
                        <a:rPr lang="en-US" sz="1800" dirty="0" smtClean="0">
                          <a:effectLst/>
                        </a:rPr>
                        <a:t>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on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ELT 10’ </a:t>
                      </a:r>
                      <a:r>
                        <a:rPr lang="en-U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fov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HR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IFU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80,000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7mas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7mas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x 7mas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 x </a:t>
                      </a: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SCAO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fov</a:t>
                      </a:r>
                      <a:r>
                        <a:rPr lang="en-US" sz="1600" dirty="0" smtClean="0">
                          <a:effectLst/>
                        </a:rPr>
                        <a:t> 35x49 mas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6200" y="3124200"/>
            <a:ext cx="8991600" cy="1905000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1804</Words>
  <Application>Microsoft Office PowerPoint</Application>
  <PresentationFormat>On-screen Show (4:3)</PresentationFormat>
  <Paragraphs>429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HIRES Technical concept and design</vt:lpstr>
      <vt:lpstr>HIRES  requirements/goals</vt:lpstr>
      <vt:lpstr>HIRES  basic physics of ELTs</vt:lpstr>
      <vt:lpstr>HIRES   main HR-RV observing mode </vt:lpstr>
      <vt:lpstr>HIRES   main HR-RV observing mode</vt:lpstr>
      <vt:lpstr>HIRES   main HR-RV observing mode</vt:lpstr>
      <vt:lpstr>HIRES   main HR-RV observing mode</vt:lpstr>
      <vt:lpstr>HIRES   main HR-RV observing mode</vt:lpstr>
      <vt:lpstr>HIRES   other observing modes  </vt:lpstr>
      <vt:lpstr>HIRES   other observing mode</vt:lpstr>
      <vt:lpstr>HIRES  modes-switch does not affect main mode</vt:lpstr>
      <vt:lpstr>HIRES   observing modes  </vt:lpstr>
      <vt:lpstr>HIRES   modular instrument scheme  </vt:lpstr>
      <vt:lpstr>PowerPoint Presentation</vt:lpstr>
      <vt:lpstr>HIRES: fibers interface and positioner </vt:lpstr>
      <vt:lpstr>HIRES: fibers interface and positioner </vt:lpstr>
      <vt:lpstr>HIRES: fibers interface and positioner </vt:lpstr>
      <vt:lpstr>HIRES: fibers interface and positioner </vt:lpstr>
      <vt:lpstr>ELT = Extremely Large effect of aTmospheric dispersion.. </vt:lpstr>
      <vt:lpstr>HIRES: fibers interface and positioner </vt:lpstr>
      <vt:lpstr>HIRES: fibers interface and positioner </vt:lpstr>
      <vt:lpstr>HIRES: fibers interface and positioner </vt:lpstr>
      <vt:lpstr>HIRES   as a MR spectrometer  </vt:lpstr>
      <vt:lpstr>PowerPoint Presentation</vt:lpstr>
      <vt:lpstr>HIRES vs. OPTIMOS </vt:lpstr>
      <vt:lpstr>HIRES   as an IFU spectrometer  </vt:lpstr>
      <vt:lpstr>HIRES: IFU interface </vt:lpstr>
      <vt:lpstr>HIRES: IFU, scale change and diffraction limit </vt:lpstr>
      <vt:lpstr>HIRES: fibers transmission and positioning of modules </vt:lpstr>
      <vt:lpstr>PowerPoint Presentation</vt:lpstr>
      <vt:lpstr>HIRES  cross-dispersed spectral format  Same format for all observing modes</vt:lpstr>
      <vt:lpstr>HIRES  cross-dispersed spectral format  Slit too long for full spectral coverage with 1 channel</vt:lpstr>
      <vt:lpstr>HIRES   comparison R4-R6</vt:lpstr>
      <vt:lpstr>HIRES   comparison R6 – R4</vt:lpstr>
      <vt:lpstr>HIRES  with R4 echelle (H-band)</vt:lpstr>
      <vt:lpstr>HIRES  with R4 echelle (J-band)</vt:lpstr>
      <vt:lpstr>HIRES  with R4 echelle (Y-band)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&amp; E-ELT-HRS Instrumental concept presented to ESO</dc:title>
  <dc:creator/>
  <cp:lastModifiedBy>Ernesto Oliva</cp:lastModifiedBy>
  <cp:revision>277</cp:revision>
  <cp:lastPrinted>2013-02-19T09:50:47Z</cp:lastPrinted>
  <dcterms:created xsi:type="dcterms:W3CDTF">2006-08-16T00:00:00Z</dcterms:created>
  <dcterms:modified xsi:type="dcterms:W3CDTF">2013-10-01T12:16:31Z</dcterms:modified>
</cp:coreProperties>
</file>