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78" r:id="rId3"/>
    <p:sldId id="258" r:id="rId4"/>
    <p:sldId id="260" r:id="rId5"/>
    <p:sldId id="273" r:id="rId6"/>
    <p:sldId id="274" r:id="rId7"/>
    <p:sldId id="275" r:id="rId8"/>
    <p:sldId id="261" r:id="rId9"/>
    <p:sldId id="262" r:id="rId10"/>
    <p:sldId id="263" r:id="rId11"/>
    <p:sldId id="264" r:id="rId12"/>
    <p:sldId id="270" r:id="rId13"/>
    <p:sldId id="277" r:id="rId14"/>
    <p:sldId id="265" r:id="rId15"/>
    <p:sldId id="266" r:id="rId16"/>
    <p:sldId id="267" r:id="rId17"/>
    <p:sldId id="268" r:id="rId18"/>
    <p:sldId id="276" r:id="rId19"/>
    <p:sldId id="271" r:id="rId20"/>
    <p:sldId id="272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66"/>
    <a:srgbClr val="66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88814" autoAdjust="0"/>
  </p:normalViewPr>
  <p:slideViewPr>
    <p:cSldViewPr snapToGrid="0" snapToObjects="1">
      <p:cViewPr>
        <p:scale>
          <a:sx n="125" d="100"/>
          <a:sy n="125" d="100"/>
        </p:scale>
        <p:origin x="-636" y="4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8B8425-268F-4778-A11C-399E0759FC8F}" type="datetimeFigureOut">
              <a:rPr lang="it-IT" smtClean="0"/>
              <a:t>01/10/2013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1AF50D-6BD3-4952-B2E5-8A0A85AFB0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773194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AF50D-6BD3-4952-B2E5-8A0A85AFB099}" type="slidenum">
              <a:rPr lang="it-IT" smtClean="0"/>
              <a:t>1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989539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AF50D-6BD3-4952-B2E5-8A0A85AFB099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24571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AF50D-6BD3-4952-B2E5-8A0A85AFB099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625086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98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542840-9F69-BA4A-BAF5-2DB69A556825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7313A0-227E-0A49-81F1-9E8CF47FAAA7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528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542840-9F69-BA4A-BAF5-2DB69A556825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7313A0-227E-0A49-81F1-9E8CF47FAAA7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910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dirty="0" smtClean="0"/>
              <a:t>Click to </a:t>
            </a:r>
            <a:r>
              <a:rPr lang="it-IT" dirty="0" err="1" smtClean="0"/>
              <a:t>edit</a:t>
            </a:r>
            <a:r>
              <a:rPr lang="it-IT" dirty="0" smtClean="0"/>
              <a:t> Master text </a:t>
            </a:r>
            <a:r>
              <a:rPr lang="it-IT" dirty="0" err="1" smtClean="0"/>
              <a:t>styles</a:t>
            </a:r>
            <a:endParaRPr lang="it-IT" dirty="0" smtClean="0"/>
          </a:p>
          <a:p>
            <a:pPr lvl="1"/>
            <a:r>
              <a:rPr lang="it-IT" dirty="0" smtClean="0"/>
              <a:t>Second </a:t>
            </a:r>
            <a:r>
              <a:rPr lang="it-IT" dirty="0" err="1" smtClean="0"/>
              <a:t>level</a:t>
            </a:r>
            <a:endParaRPr lang="it-IT" dirty="0" smtClean="0"/>
          </a:p>
          <a:p>
            <a:pPr lvl="2"/>
            <a:r>
              <a:rPr lang="it-IT" dirty="0" smtClean="0"/>
              <a:t>Third </a:t>
            </a:r>
            <a:r>
              <a:rPr lang="it-IT" dirty="0" err="1" smtClean="0"/>
              <a:t>level</a:t>
            </a:r>
            <a:endParaRPr lang="it-IT" dirty="0" smtClean="0"/>
          </a:p>
          <a:p>
            <a:pPr lvl="3"/>
            <a:r>
              <a:rPr lang="it-IT" dirty="0" err="1" smtClean="0"/>
              <a:t>Fourth</a:t>
            </a:r>
            <a:r>
              <a:rPr lang="it-IT" dirty="0" smtClean="0"/>
              <a:t> </a:t>
            </a:r>
            <a:r>
              <a:rPr lang="it-IT" dirty="0" err="1" smtClean="0"/>
              <a:t>level</a:t>
            </a:r>
            <a:endParaRPr lang="it-IT" dirty="0" smtClean="0"/>
          </a:p>
          <a:p>
            <a:pPr lvl="4"/>
            <a:r>
              <a:rPr lang="it-IT" dirty="0" err="1" smtClean="0"/>
              <a:t>Fifth</a:t>
            </a:r>
            <a:r>
              <a:rPr lang="it-IT" dirty="0" smtClean="0"/>
              <a:t> </a:t>
            </a:r>
            <a:r>
              <a:rPr lang="it-IT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559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542840-9F69-BA4A-BAF5-2DB69A556825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7313A0-227E-0A49-81F1-9E8CF47FAAA7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273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542840-9F69-BA4A-BAF5-2DB69A556825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7313A0-227E-0A49-81F1-9E8CF47FAAA7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310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542840-9F69-BA4A-BAF5-2DB69A556825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7313A0-227E-0A49-81F1-9E8CF47FAAA7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640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542840-9F69-BA4A-BAF5-2DB69A556825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7313A0-227E-0A49-81F1-9E8CF47FAAA7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5568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542840-9F69-BA4A-BAF5-2DB69A556825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7313A0-227E-0A49-81F1-9E8CF47FAAA7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012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542840-9F69-BA4A-BAF5-2DB69A556825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7313A0-227E-0A49-81F1-9E8CF47FAAA7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67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542840-9F69-BA4A-BAF5-2DB69A556825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7313A0-227E-0A49-81F1-9E8CF47FAAA7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472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tif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53633" y="189025"/>
            <a:ext cx="5404521" cy="652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 smtClean="0"/>
              <a:t>Click to </a:t>
            </a:r>
            <a:r>
              <a:rPr lang="it-IT" dirty="0" err="1" smtClean="0"/>
              <a:t>edit</a:t>
            </a:r>
            <a:r>
              <a:rPr lang="it-IT" dirty="0" smtClean="0"/>
              <a:t> Master </a:t>
            </a:r>
            <a:r>
              <a:rPr lang="it-IT" dirty="0" err="1" smtClean="0"/>
              <a:t>title</a:t>
            </a:r>
            <a:r>
              <a:rPr lang="it-IT" dirty="0" smtClean="0"/>
              <a:t>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1348" y="1155784"/>
            <a:ext cx="7245452" cy="4970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 smtClean="0"/>
              <a:t>Click to </a:t>
            </a:r>
            <a:r>
              <a:rPr lang="it-IT" dirty="0" err="1" smtClean="0"/>
              <a:t>edit</a:t>
            </a:r>
            <a:r>
              <a:rPr lang="it-IT" dirty="0" smtClean="0"/>
              <a:t> Master text </a:t>
            </a:r>
            <a:r>
              <a:rPr lang="it-IT" dirty="0" err="1" smtClean="0"/>
              <a:t>styles</a:t>
            </a:r>
            <a:endParaRPr lang="it-IT" dirty="0" smtClean="0"/>
          </a:p>
          <a:p>
            <a:pPr lvl="1"/>
            <a:r>
              <a:rPr lang="it-IT" dirty="0" smtClean="0"/>
              <a:t>Second </a:t>
            </a:r>
            <a:r>
              <a:rPr lang="it-IT" dirty="0" err="1" smtClean="0"/>
              <a:t>level</a:t>
            </a:r>
            <a:endParaRPr lang="it-IT" dirty="0" smtClean="0"/>
          </a:p>
          <a:p>
            <a:pPr lvl="2"/>
            <a:r>
              <a:rPr lang="it-IT" dirty="0" smtClean="0"/>
              <a:t>Third </a:t>
            </a:r>
            <a:r>
              <a:rPr lang="it-IT" dirty="0" err="1" smtClean="0"/>
              <a:t>level</a:t>
            </a:r>
            <a:endParaRPr lang="it-IT" dirty="0" smtClean="0"/>
          </a:p>
          <a:p>
            <a:pPr lvl="3"/>
            <a:r>
              <a:rPr lang="it-IT" dirty="0" err="1" smtClean="0"/>
              <a:t>Fourth</a:t>
            </a:r>
            <a:r>
              <a:rPr lang="it-IT" dirty="0" smtClean="0"/>
              <a:t> </a:t>
            </a:r>
            <a:r>
              <a:rPr lang="it-IT" dirty="0" err="1" smtClean="0"/>
              <a:t>level</a:t>
            </a:r>
            <a:endParaRPr lang="it-IT" dirty="0" smtClean="0"/>
          </a:p>
          <a:p>
            <a:pPr lvl="4"/>
            <a:r>
              <a:rPr lang="it-IT" dirty="0" err="1" smtClean="0"/>
              <a:t>Fifth</a:t>
            </a:r>
            <a:r>
              <a:rPr lang="it-IT" dirty="0" smtClean="0"/>
              <a:t> </a:t>
            </a:r>
            <a:r>
              <a:rPr lang="it-IT" dirty="0" err="1" smtClean="0"/>
              <a:t>level</a:t>
            </a:r>
            <a:endParaRPr lang="en-US" dirty="0"/>
          </a:p>
        </p:txBody>
      </p:sp>
      <p:pic>
        <p:nvPicPr>
          <p:cNvPr id="7" name="Picture 6" descr="logo-HIRES.tiff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778000" cy="1533655"/>
          </a:xfrm>
          <a:prstGeom prst="rect">
            <a:avLst/>
          </a:prstGeom>
        </p:spPr>
      </p:pic>
      <p:sp>
        <p:nvSpPr>
          <p:cNvPr id="8" name="Freeform 7"/>
          <p:cNvSpPr/>
          <p:nvPr userDrawn="1"/>
        </p:nvSpPr>
        <p:spPr>
          <a:xfrm>
            <a:off x="98995" y="266020"/>
            <a:ext cx="8982916" cy="2091477"/>
          </a:xfrm>
          <a:custGeom>
            <a:avLst/>
            <a:gdLst>
              <a:gd name="connsiteX0" fmla="*/ 0 w 8982916"/>
              <a:gd name="connsiteY0" fmla="*/ 806424 h 2091477"/>
              <a:gd name="connsiteX1" fmla="*/ 620889 w 8982916"/>
              <a:gd name="connsiteY1" fmla="*/ 2076424 h 2091477"/>
              <a:gd name="connsiteX2" fmla="*/ 2187222 w 8982916"/>
              <a:gd name="connsiteY2" fmla="*/ 44424 h 2091477"/>
              <a:gd name="connsiteX3" fmla="*/ 4021667 w 8982916"/>
              <a:gd name="connsiteY3" fmla="*/ 679424 h 2091477"/>
              <a:gd name="connsiteX4" fmla="*/ 8551333 w 8982916"/>
              <a:gd name="connsiteY4" fmla="*/ 735869 h 2091477"/>
              <a:gd name="connsiteX5" fmla="*/ 8833555 w 8982916"/>
              <a:gd name="connsiteY5" fmla="*/ 171424 h 2091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82916" h="2091477">
                <a:moveTo>
                  <a:pt x="0" y="806424"/>
                </a:moveTo>
                <a:cubicBezTo>
                  <a:pt x="128176" y="1504924"/>
                  <a:pt x="256352" y="2203424"/>
                  <a:pt x="620889" y="2076424"/>
                </a:cubicBezTo>
                <a:cubicBezTo>
                  <a:pt x="985426" y="1949424"/>
                  <a:pt x="1620426" y="277257"/>
                  <a:pt x="2187222" y="44424"/>
                </a:cubicBezTo>
                <a:cubicBezTo>
                  <a:pt x="2754018" y="-188409"/>
                  <a:pt x="2960982" y="564183"/>
                  <a:pt x="4021667" y="679424"/>
                </a:cubicBezTo>
                <a:cubicBezTo>
                  <a:pt x="5082352" y="794665"/>
                  <a:pt x="7749352" y="820536"/>
                  <a:pt x="8551333" y="735869"/>
                </a:cubicBezTo>
                <a:cubicBezTo>
                  <a:pt x="9353314" y="651202"/>
                  <a:pt x="8781814" y="218461"/>
                  <a:pt x="8833555" y="171424"/>
                </a:cubicBezTo>
              </a:path>
            </a:pathLst>
          </a:custGeom>
          <a:ln>
            <a:solidFill>
              <a:srgbClr val="6666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 userDrawn="1"/>
        </p:nvSpPr>
        <p:spPr>
          <a:xfrm>
            <a:off x="112889" y="6202103"/>
            <a:ext cx="8833555" cy="528896"/>
          </a:xfrm>
          <a:custGeom>
            <a:avLst/>
            <a:gdLst>
              <a:gd name="connsiteX0" fmla="*/ 0 w 8833555"/>
              <a:gd name="connsiteY0" fmla="*/ 528896 h 528896"/>
              <a:gd name="connsiteX1" fmla="*/ 903111 w 8833555"/>
              <a:gd name="connsiteY1" fmla="*/ 6785 h 528896"/>
              <a:gd name="connsiteX2" fmla="*/ 4473222 w 8833555"/>
              <a:gd name="connsiteY2" fmla="*/ 218452 h 528896"/>
              <a:gd name="connsiteX3" fmla="*/ 7958667 w 8833555"/>
              <a:gd name="connsiteY3" fmla="*/ 20896 h 528896"/>
              <a:gd name="connsiteX4" fmla="*/ 8833555 w 8833555"/>
              <a:gd name="connsiteY4" fmla="*/ 472452 h 528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33555" h="528896">
                <a:moveTo>
                  <a:pt x="0" y="528896"/>
                </a:moveTo>
                <a:cubicBezTo>
                  <a:pt x="78787" y="293711"/>
                  <a:pt x="157574" y="58526"/>
                  <a:pt x="903111" y="6785"/>
                </a:cubicBezTo>
                <a:cubicBezTo>
                  <a:pt x="1648648" y="-44956"/>
                  <a:pt x="3297296" y="216100"/>
                  <a:pt x="4473222" y="218452"/>
                </a:cubicBezTo>
                <a:cubicBezTo>
                  <a:pt x="5649148" y="220804"/>
                  <a:pt x="7231945" y="-21437"/>
                  <a:pt x="7958667" y="20896"/>
                </a:cubicBezTo>
                <a:cubicBezTo>
                  <a:pt x="8685389" y="63229"/>
                  <a:pt x="8694796" y="524193"/>
                  <a:pt x="8833555" y="472452"/>
                </a:cubicBezTo>
              </a:path>
            </a:pathLst>
          </a:custGeom>
          <a:ln>
            <a:solidFill>
              <a:srgbClr val="6666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 userDrawn="1"/>
        </p:nvSpPr>
        <p:spPr>
          <a:xfrm>
            <a:off x="402708" y="6380239"/>
            <a:ext cx="12218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6666"/>
                </a:solidFill>
                <a:latin typeface="Eurostile"/>
                <a:cs typeface="Eurostile"/>
              </a:rPr>
              <a:t>Marco Riva</a:t>
            </a:r>
            <a:endParaRPr lang="en-US" sz="1600" dirty="0">
              <a:solidFill>
                <a:srgbClr val="FF6666"/>
              </a:solidFill>
              <a:latin typeface="Eurostile"/>
              <a:cs typeface="Eurostile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6469022" y="6380239"/>
            <a:ext cx="21932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6666"/>
                </a:solidFill>
                <a:latin typeface="Eurostile"/>
                <a:cs typeface="Eurostile"/>
              </a:rPr>
              <a:t>Milano – Oct 01, 2013</a:t>
            </a:r>
            <a:endParaRPr lang="en-US" sz="1600" dirty="0">
              <a:solidFill>
                <a:srgbClr val="FF6666"/>
              </a:solidFill>
              <a:latin typeface="Eurostile"/>
              <a:cs typeface="Eurostile"/>
            </a:endParaRPr>
          </a:p>
        </p:txBody>
      </p:sp>
    </p:spTree>
    <p:extLst>
      <p:ext uri="{BB962C8B-B14F-4D97-AF65-F5344CB8AC3E}">
        <p14:creationId xmlns:p14="http://schemas.microsoft.com/office/powerpoint/2010/main" val="559209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r" defTabSz="457200" rtl="0" eaLnBrk="1" latinLnBrk="0" hangingPunct="1">
        <a:spcBef>
          <a:spcPct val="0"/>
        </a:spcBef>
        <a:buNone/>
        <a:defRPr sz="2800" kern="1200">
          <a:solidFill>
            <a:srgbClr val="FF6666"/>
          </a:solidFill>
          <a:latin typeface="Eurostile"/>
          <a:ea typeface="+mj-ea"/>
          <a:cs typeface="Eurostile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Eurostile"/>
          <a:ea typeface="+mn-ea"/>
          <a:cs typeface="Eurostile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Eurostile"/>
          <a:ea typeface="+mn-ea"/>
          <a:cs typeface="Eurostile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Eurostile"/>
          <a:ea typeface="+mn-ea"/>
          <a:cs typeface="Eurostile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Eurostile"/>
          <a:ea typeface="+mn-ea"/>
          <a:cs typeface="Eurostile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Eurostile"/>
          <a:ea typeface="+mn-ea"/>
          <a:cs typeface="Eurostile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mailto:hires_techno@brera.inaf.it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HIRES:</a:t>
            </a:r>
            <a:br>
              <a:rPr lang="en-US" dirty="0" smtClean="0"/>
            </a:br>
            <a:r>
              <a:rPr lang="en-US" dirty="0" smtClean="0"/>
              <a:t>Technical Team Organization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M. Riva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555625" y="3600450"/>
            <a:ext cx="8112125" cy="0"/>
          </a:xfrm>
          <a:prstGeom prst="line">
            <a:avLst/>
          </a:prstGeom>
          <a:ln>
            <a:solidFill>
              <a:srgbClr val="6666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114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E-</a:t>
            </a:r>
            <a:r>
              <a:rPr lang="en-US" dirty="0" err="1" smtClean="0"/>
              <a:t>Elt</a:t>
            </a:r>
            <a:r>
              <a:rPr lang="en-US" dirty="0" smtClean="0"/>
              <a:t> Interfaces</a:t>
            </a:r>
            <a:endParaRPr lang="en-US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Optical</a:t>
            </a:r>
          </a:p>
          <a:p>
            <a:pPr lvl="1"/>
            <a:r>
              <a:rPr lang="en-US" dirty="0"/>
              <a:t>Linear FOV Ø</a:t>
            </a:r>
            <a:r>
              <a:rPr lang="en-US" dirty="0" smtClean="0"/>
              <a:t>1957.7 mm</a:t>
            </a:r>
          </a:p>
          <a:p>
            <a:pPr lvl="1"/>
            <a:r>
              <a:rPr lang="en-US" dirty="0" smtClean="0"/>
              <a:t>Focal </a:t>
            </a:r>
            <a:r>
              <a:rPr lang="en-US" dirty="0"/>
              <a:t>length 673878 mm </a:t>
            </a:r>
            <a:endParaRPr lang="en-US" dirty="0" smtClean="0"/>
          </a:p>
          <a:p>
            <a:pPr lvl="1"/>
            <a:r>
              <a:rPr lang="en-US" dirty="0" smtClean="0"/>
              <a:t>Focal </a:t>
            </a:r>
            <a:r>
              <a:rPr lang="en-US" dirty="0"/>
              <a:t>ratio </a:t>
            </a:r>
            <a:r>
              <a:rPr lang="en-US" dirty="0" smtClean="0"/>
              <a:t>F/17.48</a:t>
            </a:r>
          </a:p>
          <a:p>
            <a:pPr lvl="1"/>
            <a:r>
              <a:rPr lang="en-US" dirty="0" smtClean="0"/>
              <a:t>Plate scale 0,3 </a:t>
            </a:r>
            <a:r>
              <a:rPr lang="en-US" dirty="0" err="1" smtClean="0"/>
              <a:t>Asec</a:t>
            </a:r>
            <a:r>
              <a:rPr lang="en-US" dirty="0" smtClean="0"/>
              <a:t>/mm</a:t>
            </a:r>
          </a:p>
          <a:p>
            <a:pPr lvl="1"/>
            <a:r>
              <a:rPr lang="en-US" dirty="0" smtClean="0"/>
              <a:t>Stability</a:t>
            </a:r>
          </a:p>
          <a:p>
            <a:pPr lvl="2"/>
            <a:r>
              <a:rPr lang="en-US" dirty="0" smtClean="0"/>
              <a:t>0.3 </a:t>
            </a:r>
            <a:r>
              <a:rPr lang="en-US" dirty="0" err="1" smtClean="0"/>
              <a:t>arcsec</a:t>
            </a:r>
            <a:r>
              <a:rPr lang="en-US" dirty="0" smtClean="0"/>
              <a:t> </a:t>
            </a:r>
            <a:r>
              <a:rPr lang="en-US" dirty="0" err="1" smtClean="0"/>
              <a:t>rms</a:t>
            </a:r>
            <a:endParaRPr lang="en-US" dirty="0" smtClean="0"/>
          </a:p>
          <a:p>
            <a:pPr lvl="2"/>
            <a:r>
              <a:rPr lang="en-US" dirty="0" smtClean="0"/>
              <a:t>With GLAO 10-50mas </a:t>
            </a:r>
            <a:r>
              <a:rPr lang="en-US" dirty="0" err="1" smtClean="0"/>
              <a:t>rms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5523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E-</a:t>
            </a:r>
            <a:r>
              <a:rPr lang="en-US" dirty="0" err="1" smtClean="0"/>
              <a:t>Elt</a:t>
            </a:r>
            <a:r>
              <a:rPr lang="en-US" dirty="0" smtClean="0"/>
              <a:t> Interfaces</a:t>
            </a:r>
            <a:r>
              <a:rPr lang="en-US" dirty="0"/>
              <a:t> </a:t>
            </a:r>
            <a:r>
              <a:rPr lang="en-US" dirty="0" smtClean="0"/>
              <a:t>TBC @ </a:t>
            </a:r>
            <a:r>
              <a:rPr lang="en-US" dirty="0" err="1"/>
              <a:t>Nasmith</a:t>
            </a:r>
            <a:endParaRPr lang="en-US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Volume and Mass</a:t>
            </a:r>
          </a:p>
          <a:p>
            <a:pPr lvl="1"/>
            <a:r>
              <a:rPr lang="en-US" dirty="0" smtClean="0"/>
              <a:t>Spectrograph (Heavy Instrument)</a:t>
            </a:r>
          </a:p>
          <a:p>
            <a:pPr lvl="2"/>
            <a:r>
              <a:rPr lang="en-US" dirty="0" smtClean="0"/>
              <a:t>Mass: 25ton</a:t>
            </a:r>
          </a:p>
          <a:p>
            <a:pPr lvl="2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Volume : 6 x 6 m base x 7 m Height </a:t>
            </a:r>
          </a:p>
          <a:p>
            <a:pPr lvl="1"/>
            <a:r>
              <a:rPr lang="en-US" dirty="0" smtClean="0"/>
              <a:t>Front End (TBD)</a:t>
            </a:r>
            <a:endParaRPr lang="en-US" dirty="0"/>
          </a:p>
          <a:p>
            <a:pPr lvl="2"/>
            <a:r>
              <a:rPr lang="en-US" dirty="0"/>
              <a:t>Mass: </a:t>
            </a:r>
            <a:r>
              <a:rPr lang="en-US" dirty="0" smtClean="0"/>
              <a:t>5ton</a:t>
            </a:r>
            <a:endParaRPr lang="en-US" dirty="0"/>
          </a:p>
          <a:p>
            <a:pPr lvl="2"/>
            <a:r>
              <a:rPr lang="en-US" dirty="0"/>
              <a:t>Volume : </a:t>
            </a:r>
            <a:r>
              <a:rPr lang="en-US" dirty="0" smtClean="0">
                <a:latin typeface="Symbol" panose="05050102010706020507" pitchFamily="18" charset="2"/>
              </a:rPr>
              <a:t>f</a:t>
            </a:r>
            <a:r>
              <a:rPr lang="en-US" dirty="0" smtClean="0"/>
              <a:t>4m  base </a:t>
            </a:r>
            <a:r>
              <a:rPr lang="en-US" dirty="0"/>
              <a:t>x </a:t>
            </a:r>
            <a:r>
              <a:rPr lang="en-US" dirty="0" smtClean="0"/>
              <a:t>4 </a:t>
            </a:r>
            <a:r>
              <a:rPr lang="en-US" dirty="0"/>
              <a:t>m </a:t>
            </a:r>
            <a:r>
              <a:rPr lang="en-US" dirty="0" smtClean="0"/>
              <a:t>Height</a:t>
            </a:r>
          </a:p>
          <a:p>
            <a:r>
              <a:rPr lang="en-US" dirty="0" smtClean="0"/>
              <a:t>Quasi static Behavior</a:t>
            </a:r>
          </a:p>
          <a:p>
            <a:pPr lvl="1"/>
            <a:r>
              <a:rPr lang="en-US" dirty="0" err="1" smtClean="0"/>
              <a:t>Rel</a:t>
            </a:r>
            <a:r>
              <a:rPr lang="en-US" dirty="0" smtClean="0"/>
              <a:t> Disp. Under rotation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Earthquake </a:t>
            </a:r>
          </a:p>
          <a:p>
            <a:r>
              <a:rPr lang="en-US" dirty="0" smtClean="0"/>
              <a:t>Vibrations</a:t>
            </a:r>
          </a:p>
          <a:p>
            <a:pPr lvl="1"/>
            <a:r>
              <a:rPr lang="en-US" dirty="0" smtClean="0"/>
              <a:t>5E</a:t>
            </a:r>
            <a:r>
              <a:rPr lang="en-US" baseline="30000" dirty="0"/>
              <a:t>-6</a:t>
            </a:r>
            <a:r>
              <a:rPr lang="en-US" dirty="0" smtClean="0"/>
              <a:t> g/(Hz)</a:t>
            </a:r>
            <a:r>
              <a:rPr lang="en-US" baseline="30000" dirty="0" smtClean="0"/>
              <a:t>1/2</a:t>
            </a:r>
            <a:r>
              <a:rPr lang="en-US" dirty="0" smtClean="0"/>
              <a:t> over 1-200Hz</a:t>
            </a:r>
          </a:p>
          <a:p>
            <a:r>
              <a:rPr lang="en-US" dirty="0" smtClean="0"/>
              <a:t>Temperature</a:t>
            </a:r>
          </a:p>
          <a:p>
            <a:pPr lvl="1"/>
            <a:r>
              <a:rPr lang="en-US" dirty="0" smtClean="0"/>
              <a:t>0-20°C Seasonal</a:t>
            </a:r>
          </a:p>
          <a:p>
            <a:pPr lvl="1"/>
            <a:r>
              <a:rPr lang="en-US" dirty="0" smtClean="0">
                <a:latin typeface="Symbol" panose="05050102010706020507" pitchFamily="18" charset="2"/>
              </a:rPr>
              <a:t>D</a:t>
            </a:r>
            <a:r>
              <a:rPr lang="en-US" dirty="0" smtClean="0"/>
              <a:t>T 5°C per night</a:t>
            </a:r>
            <a:endParaRPr lang="en-US" dirty="0"/>
          </a:p>
          <a:p>
            <a:pPr lvl="2"/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1895" y="3835560"/>
            <a:ext cx="19907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2620" y="2879563"/>
            <a:ext cx="2058352" cy="955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5996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E-</a:t>
            </a:r>
            <a:r>
              <a:rPr lang="en-US" dirty="0" err="1" smtClean="0"/>
              <a:t>Elt</a:t>
            </a:r>
            <a:r>
              <a:rPr lang="en-US" dirty="0" smtClean="0"/>
              <a:t> Interfaces</a:t>
            </a:r>
            <a:r>
              <a:rPr lang="en-US" dirty="0"/>
              <a:t> </a:t>
            </a:r>
            <a:r>
              <a:rPr lang="en-US" dirty="0" smtClean="0"/>
              <a:t>TBC @ </a:t>
            </a:r>
            <a:r>
              <a:rPr lang="en-US" dirty="0" err="1" smtClean="0"/>
              <a:t>Coudè</a:t>
            </a:r>
            <a:endParaRPr lang="en-US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Volume and Mass</a:t>
            </a:r>
          </a:p>
          <a:p>
            <a:pPr lvl="1"/>
            <a:r>
              <a:rPr lang="en-US" dirty="0" smtClean="0"/>
              <a:t>Spectrograph (Heavy Instrument)</a:t>
            </a:r>
          </a:p>
          <a:p>
            <a:pPr lvl="2"/>
            <a:r>
              <a:rPr lang="en-US" dirty="0" smtClean="0"/>
              <a:t>Mass: 25ton</a:t>
            </a:r>
          </a:p>
          <a:p>
            <a:pPr lvl="2"/>
            <a:r>
              <a:rPr lang="en-US" dirty="0" smtClean="0"/>
              <a:t>Volume : 6 x 6 m base x 7 m Height</a:t>
            </a:r>
          </a:p>
          <a:p>
            <a:r>
              <a:rPr lang="en-US" dirty="0" smtClean="0"/>
              <a:t>Quasi static </a:t>
            </a:r>
            <a:r>
              <a:rPr lang="en-US" dirty="0" err="1" smtClean="0"/>
              <a:t>Behaviour</a:t>
            </a:r>
            <a:endParaRPr lang="en-US" dirty="0" smtClean="0"/>
          </a:p>
          <a:p>
            <a:pPr lvl="1"/>
            <a:r>
              <a:rPr lang="en-US" dirty="0" smtClean="0"/>
              <a:t>Earthquake (0.8-0.9g)</a:t>
            </a:r>
          </a:p>
          <a:p>
            <a:r>
              <a:rPr lang="en-US" dirty="0" smtClean="0"/>
              <a:t>Vibrations</a:t>
            </a:r>
          </a:p>
          <a:p>
            <a:pPr lvl="1"/>
            <a:r>
              <a:rPr lang="en-US" dirty="0" smtClean="0"/>
              <a:t>“No vibrations”</a:t>
            </a:r>
          </a:p>
          <a:p>
            <a:r>
              <a:rPr lang="en-US" dirty="0" smtClean="0"/>
              <a:t>Temperature</a:t>
            </a:r>
          </a:p>
          <a:p>
            <a:pPr lvl="1"/>
            <a:r>
              <a:rPr lang="en-US" dirty="0" smtClean="0"/>
              <a:t>10 to 15°  Stabilized </a:t>
            </a:r>
            <a:r>
              <a:rPr lang="en-US" dirty="0" smtClean="0">
                <a:latin typeface="Calibri"/>
              </a:rPr>
              <a:t>±1°C</a:t>
            </a:r>
            <a:endParaRPr lang="en-US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6780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it-IT" smtClean="0"/>
              <a:t>Coudè Feed</a:t>
            </a:r>
          </a:p>
        </p:txBody>
      </p:sp>
      <p:pic>
        <p:nvPicPr>
          <p:cNvPr id="78852" name="Picture 4" descr="imago06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1125538"/>
            <a:ext cx="6048375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55" name="Picture 7" descr="imago06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6225" y="765175"/>
            <a:ext cx="6626225" cy="561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8863" name="Line 15"/>
          <p:cNvSpPr>
            <a:spLocks noChangeShapeType="1"/>
          </p:cNvSpPr>
          <p:nvPr/>
        </p:nvSpPr>
        <p:spPr bwMode="auto">
          <a:xfrm flipH="1">
            <a:off x="1619250" y="1341438"/>
            <a:ext cx="2089150" cy="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78864" name="Line 16"/>
          <p:cNvSpPr>
            <a:spLocks noChangeShapeType="1"/>
          </p:cNvSpPr>
          <p:nvPr/>
        </p:nvSpPr>
        <p:spPr bwMode="auto">
          <a:xfrm flipH="1">
            <a:off x="1547813" y="4724400"/>
            <a:ext cx="2089150" cy="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78865" name="Line 17"/>
          <p:cNvSpPr>
            <a:spLocks noChangeShapeType="1"/>
          </p:cNvSpPr>
          <p:nvPr/>
        </p:nvSpPr>
        <p:spPr bwMode="auto">
          <a:xfrm>
            <a:off x="2627313" y="1412875"/>
            <a:ext cx="0" cy="316865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78866" name="Line 18"/>
          <p:cNvSpPr>
            <a:spLocks noChangeShapeType="1"/>
          </p:cNvSpPr>
          <p:nvPr/>
        </p:nvSpPr>
        <p:spPr bwMode="auto">
          <a:xfrm flipH="1">
            <a:off x="7092950" y="4652963"/>
            <a:ext cx="1008063" cy="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78867" name="Line 19"/>
          <p:cNvSpPr>
            <a:spLocks noChangeShapeType="1"/>
          </p:cNvSpPr>
          <p:nvPr/>
        </p:nvSpPr>
        <p:spPr bwMode="auto">
          <a:xfrm flipH="1">
            <a:off x="7092950" y="6092825"/>
            <a:ext cx="1008063" cy="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78868" name="Line 20"/>
          <p:cNvSpPr>
            <a:spLocks noChangeShapeType="1"/>
          </p:cNvSpPr>
          <p:nvPr/>
        </p:nvSpPr>
        <p:spPr bwMode="auto">
          <a:xfrm flipH="1">
            <a:off x="3995738" y="4076700"/>
            <a:ext cx="2952750" cy="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78869" name="Line 21"/>
          <p:cNvSpPr>
            <a:spLocks noChangeShapeType="1"/>
          </p:cNvSpPr>
          <p:nvPr/>
        </p:nvSpPr>
        <p:spPr bwMode="auto">
          <a:xfrm>
            <a:off x="7019925" y="3646488"/>
            <a:ext cx="0" cy="935037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78870" name="Line 22"/>
          <p:cNvSpPr>
            <a:spLocks noChangeShapeType="1"/>
          </p:cNvSpPr>
          <p:nvPr/>
        </p:nvSpPr>
        <p:spPr bwMode="auto">
          <a:xfrm>
            <a:off x="3924300" y="3644900"/>
            <a:ext cx="0" cy="935038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78871" name="Line 23"/>
          <p:cNvSpPr>
            <a:spLocks noChangeShapeType="1"/>
          </p:cNvSpPr>
          <p:nvPr/>
        </p:nvSpPr>
        <p:spPr bwMode="auto">
          <a:xfrm flipH="1">
            <a:off x="7451725" y="4652963"/>
            <a:ext cx="0" cy="1368425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78872" name="Text Box 24"/>
          <p:cNvSpPr txBox="1">
            <a:spLocks/>
          </p:cNvSpPr>
          <p:nvPr/>
        </p:nvSpPr>
        <p:spPr bwMode="auto">
          <a:xfrm>
            <a:off x="1619250" y="3068638"/>
            <a:ext cx="936625" cy="466725"/>
          </a:xfrm>
          <a:prstGeom prst="rect">
            <a:avLst/>
          </a:prstGeom>
          <a:solidFill>
            <a:schemeClr val="accent1">
              <a:alpha val="64999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it-IT" b="1">
                <a:solidFill>
                  <a:srgbClr val="FF0000"/>
                </a:solidFill>
              </a:rPr>
              <a:t>26m</a:t>
            </a:r>
          </a:p>
        </p:txBody>
      </p:sp>
      <p:sp>
        <p:nvSpPr>
          <p:cNvPr id="78873" name="Text Box 25"/>
          <p:cNvSpPr txBox="1">
            <a:spLocks/>
          </p:cNvSpPr>
          <p:nvPr/>
        </p:nvSpPr>
        <p:spPr bwMode="auto">
          <a:xfrm>
            <a:off x="5003800" y="3500438"/>
            <a:ext cx="936625" cy="466725"/>
          </a:xfrm>
          <a:prstGeom prst="rect">
            <a:avLst/>
          </a:prstGeom>
          <a:solidFill>
            <a:schemeClr val="accent1">
              <a:alpha val="64999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it-IT" b="1">
                <a:solidFill>
                  <a:srgbClr val="FF0000"/>
                </a:solidFill>
              </a:rPr>
              <a:t>23m</a:t>
            </a:r>
          </a:p>
        </p:txBody>
      </p:sp>
      <p:sp>
        <p:nvSpPr>
          <p:cNvPr id="78874" name="Text Box 26"/>
          <p:cNvSpPr txBox="1">
            <a:spLocks/>
          </p:cNvSpPr>
          <p:nvPr/>
        </p:nvSpPr>
        <p:spPr bwMode="auto">
          <a:xfrm>
            <a:off x="7524750" y="5157788"/>
            <a:ext cx="936625" cy="466725"/>
          </a:xfrm>
          <a:prstGeom prst="rect">
            <a:avLst/>
          </a:prstGeom>
          <a:solidFill>
            <a:schemeClr val="accent1">
              <a:alpha val="64999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it-IT" b="1">
                <a:solidFill>
                  <a:srgbClr val="FF0000"/>
                </a:solidFill>
              </a:rPr>
              <a:t>11m</a:t>
            </a:r>
          </a:p>
        </p:txBody>
      </p:sp>
    </p:spTree>
    <p:extLst>
      <p:ext uri="{BB962C8B-B14F-4D97-AF65-F5344CB8AC3E}">
        <p14:creationId xmlns:p14="http://schemas.microsoft.com/office/powerpoint/2010/main" val="1428622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500"/>
                                        <p:tgtEl>
                                          <p:spTgt spid="78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78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500"/>
                                        <p:tgtEl>
                                          <p:spTgt spid="78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63" grpId="0" animBg="1"/>
      <p:bldP spid="78864" grpId="0" animBg="1"/>
      <p:bldP spid="78865" grpId="0" animBg="1"/>
      <p:bldP spid="78866" grpId="0" animBg="1"/>
      <p:bldP spid="78867" grpId="0" animBg="1"/>
      <p:bldP spid="78868" grpId="0" animBg="1"/>
      <p:bldP spid="78869" grpId="0" animBg="1"/>
      <p:bldP spid="78870" grpId="0" animBg="1"/>
      <p:bldP spid="78871" grpId="0" animBg="1"/>
      <p:bldP spid="78872" grpId="0" animBg="1"/>
      <p:bldP spid="78873" grpId="0" animBg="1"/>
      <p:bldP spid="7887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Workgroups</a:t>
            </a:r>
            <a:endParaRPr lang="en-US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What are work-groups?</a:t>
            </a:r>
          </a:p>
          <a:p>
            <a:pPr lvl="1"/>
            <a:r>
              <a:rPr lang="en-US" dirty="0" smtClean="0"/>
              <a:t>“Free” Associations of Experts</a:t>
            </a:r>
          </a:p>
          <a:p>
            <a:pPr lvl="1"/>
            <a:r>
              <a:rPr lang="en-US" dirty="0" smtClean="0"/>
              <a:t>Developers of the concept in a certain fields</a:t>
            </a:r>
          </a:p>
          <a:p>
            <a:r>
              <a:rPr lang="en-US" dirty="0" smtClean="0"/>
              <a:t>Why workgroups?</a:t>
            </a:r>
          </a:p>
          <a:p>
            <a:pPr lvl="1"/>
            <a:r>
              <a:rPr lang="en-US" dirty="0" smtClean="0"/>
              <a:t>Early Phase study</a:t>
            </a:r>
          </a:p>
          <a:p>
            <a:pPr lvl="1"/>
            <a:r>
              <a:rPr lang="en-US" dirty="0" smtClean="0"/>
              <a:t>Allow multiple solutions to flow and develops</a:t>
            </a:r>
          </a:p>
          <a:p>
            <a:pPr lvl="1"/>
            <a:r>
              <a:rPr lang="en-US" dirty="0" smtClean="0"/>
              <a:t>Increase communication between different fields</a:t>
            </a:r>
          </a:p>
          <a:p>
            <a:r>
              <a:rPr lang="en-US" dirty="0" smtClean="0"/>
              <a:t>Where are work-groups?</a:t>
            </a:r>
          </a:p>
          <a:p>
            <a:pPr lvl="1"/>
            <a:r>
              <a:rPr lang="en-US" dirty="0" smtClean="0"/>
              <a:t>Everywhere and nowhere</a:t>
            </a:r>
          </a:p>
          <a:p>
            <a:r>
              <a:rPr lang="en-US" dirty="0" smtClean="0"/>
              <a:t>When are the workgroups?</a:t>
            </a:r>
          </a:p>
          <a:p>
            <a:pPr lvl="1"/>
            <a:r>
              <a:rPr lang="en-US" dirty="0" smtClean="0"/>
              <a:t>…</a:t>
            </a:r>
          </a:p>
          <a:p>
            <a:r>
              <a:rPr lang="en-US" dirty="0" smtClean="0"/>
              <a:t>Which workgroups?</a:t>
            </a:r>
          </a:p>
        </p:txBody>
      </p:sp>
    </p:spTree>
    <p:extLst>
      <p:ext uri="{BB962C8B-B14F-4D97-AF65-F5344CB8AC3E}">
        <p14:creationId xmlns:p14="http://schemas.microsoft.com/office/powerpoint/2010/main" val="2144858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Which Workgroups</a:t>
            </a:r>
            <a:r>
              <a:rPr lang="en-US" dirty="0" smtClean="0"/>
              <a:t>? And Tasks?</a:t>
            </a:r>
            <a:endParaRPr lang="en-US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500" dirty="0" smtClean="0"/>
              <a:t>Optics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  <a:t>Spectrographs optical layout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Front End Optical 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layout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Front End 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MOS Optical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layout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Front End 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IFU Optical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layout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800" dirty="0" smtClean="0">
                <a:solidFill>
                  <a:schemeClr val="accent3">
                    <a:lumMod val="50000"/>
                  </a:schemeClr>
                </a:solidFill>
              </a:rPr>
              <a:t>Fibers</a:t>
            </a:r>
            <a:endParaRPr lang="en-US" sz="28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914400" lvl="1" indent="-457200">
              <a:buFont typeface="+mj-lt"/>
              <a:buAutoNum type="alphaLcParenR"/>
            </a:pPr>
            <a:r>
              <a:rPr lang="en-US" sz="2800" dirty="0" smtClean="0">
                <a:solidFill>
                  <a:srgbClr val="00B050"/>
                </a:solidFill>
              </a:rPr>
              <a:t>Detector </a:t>
            </a:r>
            <a:r>
              <a:rPr lang="en-US" sz="2800" dirty="0" smtClean="0">
                <a:solidFill>
                  <a:srgbClr val="00B050"/>
                </a:solidFill>
              </a:rPr>
              <a:t>configuration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800" dirty="0" smtClean="0">
                <a:solidFill>
                  <a:srgbClr val="00B0F0"/>
                </a:solidFill>
              </a:rPr>
              <a:t>Calibration Unit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800" dirty="0" err="1" smtClean="0">
                <a:solidFill>
                  <a:schemeClr val="accent2">
                    <a:lumMod val="50000"/>
                  </a:schemeClr>
                </a:solidFill>
              </a:rPr>
              <a:t>Polarimetry</a:t>
            </a:r>
            <a:endParaRPr lang="en-US" sz="28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914400" lvl="1" indent="-457200">
              <a:buFont typeface="+mj-lt"/>
              <a:buAutoNum type="alphaLcParenR"/>
            </a:pPr>
            <a:r>
              <a:rPr lang="en-US" sz="2800" dirty="0" smtClean="0">
                <a:solidFill>
                  <a:srgbClr val="FF0000"/>
                </a:solidFill>
              </a:rPr>
              <a:t>ADC</a:t>
            </a:r>
            <a:endParaRPr lang="en-US" sz="2800" dirty="0" smtClean="0">
              <a:solidFill>
                <a:srgbClr val="FF0000"/>
              </a:solidFill>
            </a:endParaRPr>
          </a:p>
          <a:p>
            <a:pPr lvl="1"/>
            <a:r>
              <a:rPr lang="en-US" sz="2800" dirty="0" smtClean="0"/>
              <a:t>…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500" dirty="0" smtClean="0"/>
              <a:t>Mechanics</a:t>
            </a:r>
          </a:p>
          <a:p>
            <a:pPr marL="971550" lvl="1" indent="-514350">
              <a:buFont typeface="+mj-lt"/>
              <a:buAutoNum type="alphaLcParenR"/>
            </a:pPr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Spectrographs </a:t>
            </a: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  <a:t>Mechanical layout</a:t>
            </a:r>
            <a:endParaRPr lang="en-US" sz="2800" dirty="0">
              <a:solidFill>
                <a:schemeClr val="accent1">
                  <a:lumMod val="75000"/>
                </a:schemeClr>
              </a:solidFill>
            </a:endParaRPr>
          </a:p>
          <a:p>
            <a:pPr marL="971550" lvl="1" indent="-514350">
              <a:buFont typeface="+mj-lt"/>
              <a:buAutoNum type="alphaLcParenR"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Front End Mechanical layout</a:t>
            </a:r>
          </a:p>
          <a:p>
            <a:pPr marL="971550" lvl="1" indent="-514350">
              <a:buFont typeface="+mj-lt"/>
              <a:buAutoNum type="alphaLcParenR"/>
            </a:pPr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Front End MOS 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Mechanical layout</a:t>
            </a:r>
            <a:endParaRPr lang="en-US" sz="28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914400" lvl="1" indent="-457200">
              <a:buFont typeface="+mj-lt"/>
              <a:buAutoNum type="alphaLcParenR"/>
            </a:pPr>
            <a:r>
              <a:rPr lang="en-US" sz="2800" dirty="0" smtClean="0"/>
              <a:t>Vacuum/Cryogenics</a:t>
            </a:r>
            <a:endParaRPr lang="en-US" sz="2800" dirty="0" smtClean="0"/>
          </a:p>
          <a:p>
            <a:pPr marL="914400" lvl="1" indent="-457200">
              <a:buFont typeface="+mj-lt"/>
              <a:buAutoNum type="alphaLcParenR"/>
            </a:pPr>
            <a:r>
              <a:rPr lang="en-US" sz="2800" dirty="0" smtClean="0">
                <a:solidFill>
                  <a:srgbClr val="7030A0"/>
                </a:solidFill>
              </a:rPr>
              <a:t>Active/remote </a:t>
            </a:r>
            <a:r>
              <a:rPr lang="en-US" sz="2800" dirty="0" smtClean="0">
                <a:solidFill>
                  <a:srgbClr val="7030A0"/>
                </a:solidFill>
              </a:rPr>
              <a:t>functions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Thermal control</a:t>
            </a:r>
            <a:endParaRPr lang="en-US" sz="28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lvl="1"/>
            <a:r>
              <a:rPr lang="en-US" sz="2800" dirty="0"/>
              <a:t>…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500" dirty="0" smtClean="0"/>
              <a:t>Electrical design </a:t>
            </a:r>
          </a:p>
          <a:p>
            <a:pPr marL="971550" lvl="1" indent="-514350">
              <a:buFont typeface="+mj-lt"/>
              <a:buAutoNum type="alphaLcParenR"/>
            </a:pPr>
            <a:r>
              <a:rPr lang="en-US" sz="2800" dirty="0" smtClean="0">
                <a:solidFill>
                  <a:srgbClr val="00B050"/>
                </a:solidFill>
              </a:rPr>
              <a:t>Detector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</a:rPr>
              <a:t>System monitoring</a:t>
            </a:r>
          </a:p>
          <a:p>
            <a:pPr marL="971550" lvl="1" indent="-514350">
              <a:buFont typeface="+mj-lt"/>
              <a:buAutoNum type="alphaLcParenR"/>
            </a:pPr>
            <a:r>
              <a:rPr lang="en-US" sz="2800" dirty="0">
                <a:solidFill>
                  <a:srgbClr val="7030A0"/>
                </a:solidFill>
              </a:rPr>
              <a:t>System </a:t>
            </a:r>
            <a:r>
              <a:rPr lang="en-US" sz="2800" dirty="0" smtClean="0">
                <a:solidFill>
                  <a:srgbClr val="7030A0"/>
                </a:solidFill>
              </a:rPr>
              <a:t>Control</a:t>
            </a:r>
          </a:p>
          <a:p>
            <a:pPr lvl="1"/>
            <a:r>
              <a:rPr lang="en-US" sz="2800" dirty="0"/>
              <a:t>…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500" dirty="0" smtClean="0"/>
              <a:t>Control Software ?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800" dirty="0" smtClean="0">
                <a:solidFill>
                  <a:srgbClr val="7030A0"/>
                </a:solidFill>
              </a:rPr>
              <a:t>System Control 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800" dirty="0" smtClean="0">
                <a:solidFill>
                  <a:schemeClr val="accent6">
                    <a:lumMod val="50000"/>
                  </a:schemeClr>
                </a:solidFill>
              </a:rPr>
              <a:t>DRS</a:t>
            </a:r>
          </a:p>
          <a:p>
            <a:pPr lvl="1"/>
            <a:r>
              <a:rPr lang="en-US" sz="2800" dirty="0" smtClean="0"/>
              <a:t>…</a:t>
            </a:r>
          </a:p>
          <a:p>
            <a:r>
              <a:rPr lang="en-US" sz="3500" dirty="0" smtClean="0"/>
              <a:t>…</a:t>
            </a:r>
          </a:p>
          <a:p>
            <a:pPr marL="0" indent="0" algn="ctr">
              <a:buNone/>
            </a:pPr>
            <a:r>
              <a:rPr lang="en-US" sz="3500" dirty="0" smtClean="0">
                <a:solidFill>
                  <a:srgbClr val="FF0000"/>
                </a:solidFill>
              </a:rPr>
              <a:t>The workgroups are dynamics and evolve</a:t>
            </a:r>
            <a:endParaRPr lang="en-US" sz="3500" dirty="0">
              <a:solidFill>
                <a:srgbClr val="FF0000"/>
              </a:solidFill>
            </a:endParaRP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1852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Technical team </a:t>
            </a:r>
            <a:r>
              <a:rPr lang="en-US" dirty="0" smtClean="0"/>
              <a:t>organization</a:t>
            </a:r>
            <a:endParaRPr lang="en-US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3076579" y="1553736"/>
            <a:ext cx="1450492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Tech team coordinator</a:t>
            </a:r>
            <a:endParaRPr lang="en-US" dirty="0"/>
          </a:p>
        </p:txBody>
      </p:sp>
      <p:sp>
        <p:nvSpPr>
          <p:cNvPr id="47" name="CasellaDiTesto 46"/>
          <p:cNvSpPr txBox="1"/>
          <p:nvPr/>
        </p:nvSpPr>
        <p:spPr>
          <a:xfrm>
            <a:off x="144208" y="3129553"/>
            <a:ext cx="1450492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Workgroup coordinator</a:t>
            </a:r>
            <a:endParaRPr lang="en-US" dirty="0"/>
          </a:p>
        </p:txBody>
      </p:sp>
      <p:sp>
        <p:nvSpPr>
          <p:cNvPr id="48" name="CasellaDiTesto 47"/>
          <p:cNvSpPr txBox="1"/>
          <p:nvPr/>
        </p:nvSpPr>
        <p:spPr>
          <a:xfrm>
            <a:off x="1839970" y="5089161"/>
            <a:ext cx="1450492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Workgroup Member</a:t>
            </a:r>
            <a:endParaRPr lang="en-US" dirty="0"/>
          </a:p>
        </p:txBody>
      </p:sp>
      <p:sp>
        <p:nvSpPr>
          <p:cNvPr id="49" name="CasellaDiTesto 48"/>
          <p:cNvSpPr txBox="1"/>
          <p:nvPr/>
        </p:nvSpPr>
        <p:spPr>
          <a:xfrm>
            <a:off x="1648351" y="4512896"/>
            <a:ext cx="1450492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Workgroup </a:t>
            </a:r>
            <a:r>
              <a:rPr lang="en-US" dirty="0"/>
              <a:t>Member</a:t>
            </a:r>
          </a:p>
        </p:txBody>
      </p:sp>
      <p:sp>
        <p:nvSpPr>
          <p:cNvPr id="50" name="CasellaDiTesto 49"/>
          <p:cNvSpPr txBox="1"/>
          <p:nvPr/>
        </p:nvSpPr>
        <p:spPr>
          <a:xfrm>
            <a:off x="1446833" y="3937907"/>
            <a:ext cx="1450492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Workgroup Member</a:t>
            </a:r>
            <a:endParaRPr lang="en-US" dirty="0"/>
          </a:p>
        </p:txBody>
      </p:sp>
      <p:cxnSp>
        <p:nvCxnSpPr>
          <p:cNvPr id="51" name="Connettore 4 50"/>
          <p:cNvCxnSpPr>
            <a:stCxn id="47" idx="2"/>
            <a:endCxn id="50" idx="1"/>
          </p:cNvCxnSpPr>
          <p:nvPr/>
        </p:nvCxnSpPr>
        <p:spPr>
          <a:xfrm rot="16200000" flipH="1">
            <a:off x="915549" y="3729788"/>
            <a:ext cx="485189" cy="577379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Connettore 4 51"/>
          <p:cNvCxnSpPr>
            <a:stCxn id="47" idx="2"/>
            <a:endCxn id="49" idx="1"/>
          </p:cNvCxnSpPr>
          <p:nvPr/>
        </p:nvCxnSpPr>
        <p:spPr>
          <a:xfrm rot="16200000" flipH="1">
            <a:off x="728813" y="3916524"/>
            <a:ext cx="1060178" cy="778897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Connettore 4 52"/>
          <p:cNvCxnSpPr>
            <a:stCxn id="47" idx="2"/>
            <a:endCxn id="48" idx="1"/>
          </p:cNvCxnSpPr>
          <p:nvPr/>
        </p:nvCxnSpPr>
        <p:spPr>
          <a:xfrm rot="16200000" flipH="1">
            <a:off x="536491" y="4108847"/>
            <a:ext cx="1636443" cy="970516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Connettore 4 54"/>
          <p:cNvCxnSpPr>
            <a:stCxn id="4" idx="2"/>
            <a:endCxn id="47" idx="0"/>
          </p:cNvCxnSpPr>
          <p:nvPr/>
        </p:nvCxnSpPr>
        <p:spPr>
          <a:xfrm rot="5400000">
            <a:off x="1870897" y="1198625"/>
            <a:ext cx="929486" cy="2932371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CasellaDiTesto 34"/>
          <p:cNvSpPr txBox="1"/>
          <p:nvPr/>
        </p:nvSpPr>
        <p:spPr>
          <a:xfrm>
            <a:off x="3074310" y="3223240"/>
            <a:ext cx="1450492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Workgroup coordinator</a:t>
            </a:r>
            <a:endParaRPr lang="en-US" dirty="0"/>
          </a:p>
        </p:txBody>
      </p:sp>
      <p:sp>
        <p:nvSpPr>
          <p:cNvPr id="36" name="CasellaDiTesto 35"/>
          <p:cNvSpPr txBox="1"/>
          <p:nvPr/>
        </p:nvSpPr>
        <p:spPr>
          <a:xfrm>
            <a:off x="4770072" y="5182848"/>
            <a:ext cx="1450492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Workgroup Member</a:t>
            </a:r>
            <a:endParaRPr lang="en-US" dirty="0"/>
          </a:p>
        </p:txBody>
      </p:sp>
      <p:sp>
        <p:nvSpPr>
          <p:cNvPr id="37" name="CasellaDiTesto 36"/>
          <p:cNvSpPr txBox="1"/>
          <p:nvPr/>
        </p:nvSpPr>
        <p:spPr>
          <a:xfrm>
            <a:off x="4578453" y="4606583"/>
            <a:ext cx="1450492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Workgroup </a:t>
            </a:r>
            <a:r>
              <a:rPr lang="en-US" dirty="0"/>
              <a:t>Member</a:t>
            </a:r>
          </a:p>
        </p:txBody>
      </p:sp>
      <p:sp>
        <p:nvSpPr>
          <p:cNvPr id="38" name="CasellaDiTesto 37"/>
          <p:cNvSpPr txBox="1"/>
          <p:nvPr/>
        </p:nvSpPr>
        <p:spPr>
          <a:xfrm>
            <a:off x="4376935" y="4031594"/>
            <a:ext cx="1450492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Workgroup Member</a:t>
            </a:r>
            <a:endParaRPr lang="en-US" dirty="0"/>
          </a:p>
        </p:txBody>
      </p:sp>
      <p:cxnSp>
        <p:nvCxnSpPr>
          <p:cNvPr id="39" name="Connettore 4 38"/>
          <p:cNvCxnSpPr>
            <a:stCxn id="35" idx="2"/>
            <a:endCxn id="38" idx="1"/>
          </p:cNvCxnSpPr>
          <p:nvPr/>
        </p:nvCxnSpPr>
        <p:spPr>
          <a:xfrm rot="16200000" flipH="1">
            <a:off x="3845651" y="3823475"/>
            <a:ext cx="485189" cy="577379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Connettore 4 53"/>
          <p:cNvCxnSpPr>
            <a:stCxn id="35" idx="2"/>
            <a:endCxn id="37" idx="1"/>
          </p:cNvCxnSpPr>
          <p:nvPr/>
        </p:nvCxnSpPr>
        <p:spPr>
          <a:xfrm rot="16200000" flipH="1">
            <a:off x="3658915" y="4010211"/>
            <a:ext cx="1060178" cy="778897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Connettore 4 55"/>
          <p:cNvCxnSpPr>
            <a:stCxn id="35" idx="2"/>
            <a:endCxn id="36" idx="1"/>
          </p:cNvCxnSpPr>
          <p:nvPr/>
        </p:nvCxnSpPr>
        <p:spPr>
          <a:xfrm rot="16200000" flipH="1">
            <a:off x="3466593" y="4202534"/>
            <a:ext cx="1636443" cy="970516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CasellaDiTesto 57"/>
          <p:cNvSpPr txBox="1"/>
          <p:nvPr/>
        </p:nvSpPr>
        <p:spPr>
          <a:xfrm>
            <a:off x="5821532" y="3151898"/>
            <a:ext cx="1450492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Workgroup coordinator</a:t>
            </a:r>
            <a:endParaRPr lang="en-US" dirty="0"/>
          </a:p>
        </p:txBody>
      </p:sp>
      <p:sp>
        <p:nvSpPr>
          <p:cNvPr id="60" name="CasellaDiTesto 59"/>
          <p:cNvSpPr txBox="1"/>
          <p:nvPr/>
        </p:nvSpPr>
        <p:spPr>
          <a:xfrm>
            <a:off x="7517294" y="5111506"/>
            <a:ext cx="1450492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Workgroup Member</a:t>
            </a:r>
            <a:endParaRPr lang="en-US" dirty="0"/>
          </a:p>
        </p:txBody>
      </p:sp>
      <p:sp>
        <p:nvSpPr>
          <p:cNvPr id="61" name="CasellaDiTesto 60"/>
          <p:cNvSpPr txBox="1"/>
          <p:nvPr/>
        </p:nvSpPr>
        <p:spPr>
          <a:xfrm>
            <a:off x="7325675" y="4535241"/>
            <a:ext cx="1450492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Workgroup </a:t>
            </a:r>
            <a:r>
              <a:rPr lang="en-US" dirty="0"/>
              <a:t>Member</a:t>
            </a:r>
          </a:p>
        </p:txBody>
      </p:sp>
      <p:sp>
        <p:nvSpPr>
          <p:cNvPr id="62" name="CasellaDiTesto 61"/>
          <p:cNvSpPr txBox="1"/>
          <p:nvPr/>
        </p:nvSpPr>
        <p:spPr>
          <a:xfrm>
            <a:off x="7124157" y="3960252"/>
            <a:ext cx="1450492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Workgroup Member</a:t>
            </a:r>
            <a:endParaRPr lang="en-US" dirty="0"/>
          </a:p>
        </p:txBody>
      </p:sp>
      <p:cxnSp>
        <p:nvCxnSpPr>
          <p:cNvPr id="63" name="Connettore 4 62"/>
          <p:cNvCxnSpPr>
            <a:stCxn id="58" idx="2"/>
            <a:endCxn id="62" idx="1"/>
          </p:cNvCxnSpPr>
          <p:nvPr/>
        </p:nvCxnSpPr>
        <p:spPr>
          <a:xfrm rot="16200000" flipH="1">
            <a:off x="6592873" y="3752133"/>
            <a:ext cx="485189" cy="577379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Connettore 4 63"/>
          <p:cNvCxnSpPr>
            <a:stCxn id="58" idx="2"/>
            <a:endCxn id="61" idx="1"/>
          </p:cNvCxnSpPr>
          <p:nvPr/>
        </p:nvCxnSpPr>
        <p:spPr>
          <a:xfrm rot="16200000" flipH="1">
            <a:off x="6406137" y="3938869"/>
            <a:ext cx="1060178" cy="778897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Connettore 4 64"/>
          <p:cNvCxnSpPr>
            <a:stCxn id="58" idx="2"/>
            <a:endCxn id="60" idx="1"/>
          </p:cNvCxnSpPr>
          <p:nvPr/>
        </p:nvCxnSpPr>
        <p:spPr>
          <a:xfrm rot="16200000" flipH="1">
            <a:off x="6213815" y="4131192"/>
            <a:ext cx="1636443" cy="970516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ttore 4 4"/>
          <p:cNvCxnSpPr>
            <a:stCxn id="4" idx="2"/>
            <a:endCxn id="35" idx="0"/>
          </p:cNvCxnSpPr>
          <p:nvPr/>
        </p:nvCxnSpPr>
        <p:spPr>
          <a:xfrm rot="5400000">
            <a:off x="3289105" y="2710519"/>
            <a:ext cx="1023173" cy="2269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4 6"/>
          <p:cNvCxnSpPr>
            <a:stCxn id="4" idx="2"/>
            <a:endCxn id="58" idx="0"/>
          </p:cNvCxnSpPr>
          <p:nvPr/>
        </p:nvCxnSpPr>
        <p:spPr>
          <a:xfrm rot="16200000" flipH="1">
            <a:off x="4698386" y="1303505"/>
            <a:ext cx="951831" cy="2744953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194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Scheduling </a:t>
            </a:r>
            <a:r>
              <a:rPr lang="en-US" dirty="0" smtClean="0"/>
              <a:t>Activities</a:t>
            </a:r>
            <a:endParaRPr lang="en-US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1 </a:t>
            </a:r>
            <a:r>
              <a:rPr lang="en-US" dirty="0" err="1" smtClean="0"/>
              <a:t>Teleconf</a:t>
            </a:r>
            <a:r>
              <a:rPr lang="en-US" dirty="0" smtClean="0"/>
              <a:t> with Workgroup coordinators each </a:t>
            </a:r>
            <a:r>
              <a:rPr lang="en-US" dirty="0" smtClean="0"/>
              <a:t>2-3W</a:t>
            </a:r>
          </a:p>
          <a:p>
            <a:r>
              <a:rPr lang="en-US" dirty="0"/>
              <a:t>1 </a:t>
            </a:r>
            <a:r>
              <a:rPr lang="en-US" dirty="0" err="1"/>
              <a:t>Teleconf</a:t>
            </a:r>
            <a:r>
              <a:rPr lang="en-US" dirty="0"/>
              <a:t> with </a:t>
            </a:r>
            <a:r>
              <a:rPr lang="en-US" dirty="0" smtClean="0"/>
              <a:t>all tech team members each month</a:t>
            </a:r>
            <a:endParaRPr lang="en-US" dirty="0" smtClean="0"/>
          </a:p>
          <a:p>
            <a:r>
              <a:rPr lang="en-US" dirty="0" smtClean="0"/>
              <a:t>Planned </a:t>
            </a:r>
            <a:r>
              <a:rPr lang="en-US" dirty="0" smtClean="0"/>
              <a:t>meeting:</a:t>
            </a:r>
          </a:p>
          <a:p>
            <a:pPr lvl="1"/>
            <a:r>
              <a:rPr lang="en-US" dirty="0" smtClean="0"/>
              <a:t>Multiple configurations meeting (MCM)  (December 2013 – UK?)</a:t>
            </a:r>
          </a:p>
          <a:p>
            <a:pPr lvl="2"/>
            <a:r>
              <a:rPr lang="en-US" dirty="0" smtClean="0"/>
              <a:t>Summarizing of the possible realistic configuration to be Trimmed with Scientists</a:t>
            </a:r>
          </a:p>
          <a:p>
            <a:pPr lvl="2"/>
            <a:r>
              <a:rPr lang="en-US" dirty="0" smtClean="0"/>
              <a:t>Ranking of the configurations</a:t>
            </a:r>
          </a:p>
          <a:p>
            <a:pPr lvl="1"/>
            <a:r>
              <a:rPr lang="en-US" dirty="0" smtClean="0"/>
              <a:t>Baseline configuration meeting (BCM) (February 2014 – DE?)</a:t>
            </a:r>
          </a:p>
          <a:p>
            <a:pPr lvl="2"/>
            <a:r>
              <a:rPr lang="en-US" dirty="0" smtClean="0"/>
              <a:t>Definition of Baseline configuration</a:t>
            </a:r>
          </a:p>
          <a:p>
            <a:pPr lvl="2"/>
            <a:r>
              <a:rPr lang="en-US" dirty="0" smtClean="0"/>
              <a:t>Selection of </a:t>
            </a:r>
            <a:r>
              <a:rPr lang="en-US" dirty="0" err="1" smtClean="0"/>
              <a:t>Back-UP</a:t>
            </a:r>
            <a:endParaRPr lang="en-US" dirty="0"/>
          </a:p>
          <a:p>
            <a:pPr lvl="2"/>
            <a:r>
              <a:rPr lang="en-US" dirty="0" smtClean="0"/>
              <a:t>Wrap up for the blue book writing</a:t>
            </a:r>
          </a:p>
          <a:p>
            <a:pPr lvl="1"/>
            <a:r>
              <a:rPr lang="en-US" dirty="0" smtClean="0"/>
              <a:t>Blue Book release (Spring 2014)</a:t>
            </a:r>
          </a:p>
        </p:txBody>
      </p:sp>
    </p:spTree>
    <p:extLst>
      <p:ext uri="{BB962C8B-B14F-4D97-AF65-F5344CB8AC3E}">
        <p14:creationId xmlns:p14="http://schemas.microsoft.com/office/powerpoint/2010/main" val="3885988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Logistic</a:t>
            </a:r>
            <a:endParaRPr lang="en-US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Wiki for the data exchange.</a:t>
            </a:r>
          </a:p>
          <a:p>
            <a:r>
              <a:rPr lang="en-US" dirty="0" smtClean="0"/>
              <a:t>Brief report (few lines) of each task per month (to guide the monthly </a:t>
            </a:r>
            <a:r>
              <a:rPr lang="en-US" dirty="0" err="1" smtClean="0"/>
              <a:t>teleconf</a:t>
            </a:r>
            <a:r>
              <a:rPr lang="en-US" dirty="0" smtClean="0"/>
              <a:t>)</a:t>
            </a:r>
          </a:p>
          <a:p>
            <a:r>
              <a:rPr lang="en-US" dirty="0" smtClean="0"/>
              <a:t>Mailing </a:t>
            </a:r>
            <a:r>
              <a:rPr lang="en-US" dirty="0"/>
              <a:t>list alias: </a:t>
            </a:r>
            <a:r>
              <a:rPr lang="en-US" dirty="0" smtClean="0">
                <a:hlinkClick r:id="rId2"/>
              </a:rPr>
              <a:t>hires_techno@brera.inaf.it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460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Open </a:t>
            </a:r>
            <a:r>
              <a:rPr lang="it-IT" dirty="0" err="1" smtClean="0"/>
              <a:t>Discussion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Requirements</a:t>
            </a:r>
          </a:p>
          <a:p>
            <a:endParaRPr lang="en-US" dirty="0" smtClean="0"/>
          </a:p>
          <a:p>
            <a:r>
              <a:rPr lang="en-US" dirty="0" smtClean="0"/>
              <a:t>Modes</a:t>
            </a:r>
          </a:p>
          <a:p>
            <a:endParaRPr lang="en-US" dirty="0" smtClean="0"/>
          </a:p>
          <a:p>
            <a:r>
              <a:rPr lang="en-US" dirty="0" smtClean="0"/>
              <a:t>Instrument Layout</a:t>
            </a:r>
          </a:p>
          <a:p>
            <a:endParaRPr lang="en-US" dirty="0" smtClean="0"/>
          </a:p>
          <a:p>
            <a:r>
              <a:rPr lang="en-US" dirty="0" smtClean="0"/>
              <a:t>Spectrographs Layout</a:t>
            </a:r>
          </a:p>
          <a:p>
            <a:endParaRPr lang="en-US" dirty="0" smtClean="0"/>
          </a:p>
          <a:p>
            <a:r>
              <a:rPr lang="en-US" dirty="0" smtClean="0"/>
              <a:t>Front End</a:t>
            </a:r>
          </a:p>
          <a:p>
            <a:endParaRPr lang="en-US" dirty="0"/>
          </a:p>
          <a:p>
            <a:r>
              <a:rPr lang="en-US" dirty="0" smtClean="0"/>
              <a:t>R&amp;D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3781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Splinter agenda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MRI introduction</a:t>
            </a:r>
          </a:p>
          <a:p>
            <a:r>
              <a:rPr lang="en-US" dirty="0" smtClean="0"/>
              <a:t>TOL technical status </a:t>
            </a:r>
            <a:r>
              <a:rPr lang="en-US" sz="2000" i="1" dirty="0" smtClean="0"/>
              <a:t>… Any other is welcome !!</a:t>
            </a:r>
          </a:p>
          <a:p>
            <a:endParaRPr lang="en-US" sz="2000" i="1" dirty="0" smtClean="0"/>
          </a:p>
          <a:p>
            <a:r>
              <a:rPr lang="en-US" dirty="0" smtClean="0"/>
              <a:t>Open Technical discussion</a:t>
            </a:r>
          </a:p>
          <a:p>
            <a:r>
              <a:rPr lang="en-US" dirty="0" smtClean="0"/>
              <a:t>Wrap-up and Practical team set up (task)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646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Closin</a:t>
            </a:r>
            <a:r>
              <a:rPr lang="it-IT" dirty="0" err="1" smtClean="0"/>
              <a:t>g</a:t>
            </a:r>
            <a:r>
              <a:rPr lang="it-IT" dirty="0" smtClean="0"/>
              <a:t> of the </a:t>
            </a:r>
            <a:r>
              <a:rPr lang="it-IT" dirty="0" err="1" smtClean="0"/>
              <a:t>splinter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would you like to think about?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101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</a:t>
            </a:r>
            <a:r>
              <a:rPr lang="it-IT" dirty="0" smtClean="0"/>
              <a:t> </a:t>
            </a:r>
            <a:r>
              <a:rPr lang="it-IT" dirty="0" smtClean="0"/>
              <a:t>Team</a:t>
            </a:r>
            <a:endParaRPr lang="it-IT" dirty="0"/>
          </a:p>
        </p:txBody>
      </p:sp>
      <p:sp>
        <p:nvSpPr>
          <p:cNvPr id="6" name="Segnaposto contenuto 5"/>
          <p:cNvSpPr>
            <a:spLocks noGrp="1"/>
          </p:cNvSpPr>
          <p:nvPr>
            <p:ph sz="half" idx="2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2300" b="1" dirty="0"/>
              <a:t>Italy</a:t>
            </a:r>
            <a:endParaRPr lang="it-IT" sz="2300" dirty="0"/>
          </a:p>
          <a:p>
            <a:endParaRPr lang="it-IT" sz="2300" dirty="0"/>
          </a:p>
          <a:p>
            <a:r>
              <a:rPr lang="en-US" sz="2300" dirty="0"/>
              <a:t>Marco Riva		</a:t>
            </a:r>
            <a:r>
              <a:rPr lang="en-US" sz="2300" dirty="0" smtClean="0"/>
              <a:t>marco.riva@brera.inaf.it</a:t>
            </a:r>
            <a:endParaRPr lang="it-IT" sz="2300" dirty="0"/>
          </a:p>
          <a:p>
            <a:r>
              <a:rPr lang="en-US" sz="2300" dirty="0" err="1"/>
              <a:t>Pietro</a:t>
            </a:r>
            <a:r>
              <a:rPr lang="en-US" sz="2300" dirty="0"/>
              <a:t> </a:t>
            </a:r>
            <a:r>
              <a:rPr lang="en-US" sz="2300" dirty="0" err="1"/>
              <a:t>Schipani</a:t>
            </a:r>
            <a:r>
              <a:rPr lang="en-US" sz="2300" dirty="0"/>
              <a:t>		pietro.schipani@oacn.inaf.it</a:t>
            </a:r>
            <a:endParaRPr lang="it-IT" sz="2300" dirty="0"/>
          </a:p>
          <a:p>
            <a:r>
              <a:rPr lang="en-US" sz="2300" dirty="0"/>
              <a:t>Ernesto </a:t>
            </a:r>
            <a:r>
              <a:rPr lang="en-US" sz="2300" dirty="0" err="1"/>
              <a:t>Oliva</a:t>
            </a:r>
            <a:r>
              <a:rPr lang="en-US" sz="2300" dirty="0"/>
              <a:t>		</a:t>
            </a:r>
            <a:r>
              <a:rPr lang="en-US" sz="2300" dirty="0" smtClean="0"/>
              <a:t>oliva@arcetri.inaf.it</a:t>
            </a:r>
            <a:endParaRPr lang="it-IT" sz="2300" dirty="0"/>
          </a:p>
          <a:p>
            <a:endParaRPr lang="it-IT" sz="2300" dirty="0"/>
          </a:p>
          <a:p>
            <a:r>
              <a:rPr lang="en-US" sz="2300" b="1" dirty="0"/>
              <a:t>UK</a:t>
            </a:r>
            <a:endParaRPr lang="it-IT" sz="2300" dirty="0"/>
          </a:p>
          <a:p>
            <a:endParaRPr lang="it-IT" sz="2300" dirty="0"/>
          </a:p>
          <a:p>
            <a:r>
              <a:rPr lang="en-US" sz="2300" dirty="0"/>
              <a:t>Ian Parry			irp@ast.cam.ac.uk</a:t>
            </a:r>
            <a:endParaRPr lang="it-IT" sz="2300" dirty="0"/>
          </a:p>
          <a:p>
            <a:r>
              <a:rPr lang="en-US" sz="2300" dirty="0"/>
              <a:t>David Henry		</a:t>
            </a:r>
            <a:r>
              <a:rPr lang="en-US" sz="2300" dirty="0" smtClean="0"/>
              <a:t>david.henry@stfc.ac.uk</a:t>
            </a:r>
            <a:endParaRPr lang="it-IT" sz="2300" dirty="0"/>
          </a:p>
          <a:p>
            <a:r>
              <a:rPr lang="en-US" sz="2300" dirty="0"/>
              <a:t>Graham Murray		g.j.murray@durham.ac.uk</a:t>
            </a:r>
            <a:endParaRPr lang="it-IT" sz="2300" dirty="0"/>
          </a:p>
          <a:p>
            <a:r>
              <a:rPr lang="en-US" sz="2300" dirty="0"/>
              <a:t>Dave </a:t>
            </a:r>
            <a:r>
              <a:rPr lang="en-US" sz="2300" dirty="0" err="1"/>
              <a:t>Buscher</a:t>
            </a:r>
            <a:r>
              <a:rPr lang="en-US" sz="2300" dirty="0"/>
              <a:t>		</a:t>
            </a:r>
            <a:r>
              <a:rPr lang="en-US" sz="2300" dirty="0" smtClean="0"/>
              <a:t>d.buscher@mrao.cam.ac.uk</a:t>
            </a:r>
            <a:endParaRPr lang="it-IT" sz="2300" dirty="0"/>
          </a:p>
          <a:p>
            <a:r>
              <a:rPr lang="en-US" sz="2300" dirty="0"/>
              <a:t>Tim Morris			t.j.morris@durham.ac.uk</a:t>
            </a:r>
            <a:endParaRPr lang="it-IT" sz="2300" dirty="0"/>
          </a:p>
          <a:p>
            <a:r>
              <a:rPr lang="en-US" sz="2300" dirty="0"/>
              <a:t>Phil Rees			phil.rees@stfc.ac.uk</a:t>
            </a:r>
            <a:endParaRPr lang="it-IT" sz="2300" dirty="0"/>
          </a:p>
          <a:p>
            <a:endParaRPr lang="it-IT" sz="2300" dirty="0"/>
          </a:p>
          <a:p>
            <a:r>
              <a:rPr lang="en-US" sz="2300" b="1" dirty="0"/>
              <a:t>Germany</a:t>
            </a:r>
            <a:endParaRPr lang="it-IT" sz="2300" dirty="0"/>
          </a:p>
          <a:p>
            <a:endParaRPr lang="it-IT" sz="2300" dirty="0"/>
          </a:p>
          <a:p>
            <a:r>
              <a:rPr lang="en-US" sz="2300" dirty="0"/>
              <a:t>Igor di </a:t>
            </a:r>
            <a:r>
              <a:rPr lang="en-US" sz="2300" dirty="0" err="1"/>
              <a:t>Varano</a:t>
            </a:r>
            <a:r>
              <a:rPr lang="en-US" sz="2300" dirty="0"/>
              <a:t>		idivarano@aip.de</a:t>
            </a:r>
            <a:endParaRPr lang="it-IT" sz="2300" dirty="0"/>
          </a:p>
          <a:p>
            <a:r>
              <a:rPr lang="en-US" sz="2300" dirty="0"/>
              <a:t>Andreas </a:t>
            </a:r>
            <a:r>
              <a:rPr lang="en-US" sz="2300" dirty="0" err="1"/>
              <a:t>Quirrenbach</a:t>
            </a:r>
            <a:r>
              <a:rPr lang="en-US" sz="2300" dirty="0"/>
              <a:t>	</a:t>
            </a:r>
            <a:r>
              <a:rPr lang="en-US" sz="2300" dirty="0" smtClean="0"/>
              <a:t>a.quirrenbach@lsw.uni-heidelberg.de</a:t>
            </a:r>
            <a:endParaRPr lang="it-IT" sz="2300" dirty="0" smtClean="0"/>
          </a:p>
          <a:p>
            <a:r>
              <a:rPr lang="en-US" sz="2300" dirty="0" smtClean="0"/>
              <a:t> </a:t>
            </a:r>
            <a:endParaRPr lang="it-IT" sz="2300" dirty="0"/>
          </a:p>
          <a:p>
            <a:r>
              <a:rPr lang="en-US" sz="2300" b="1" dirty="0" smtClean="0"/>
              <a:t>Portugal</a:t>
            </a:r>
            <a:endParaRPr lang="it-IT" sz="2300" dirty="0" smtClean="0"/>
          </a:p>
          <a:p>
            <a:pPr marL="0" indent="0">
              <a:buNone/>
            </a:pPr>
            <a:endParaRPr lang="it-IT" sz="2300" dirty="0" smtClean="0"/>
          </a:p>
          <a:p>
            <a:r>
              <a:rPr lang="en-US" sz="2300" dirty="0" err="1" smtClean="0"/>
              <a:t>Alexandre</a:t>
            </a:r>
            <a:r>
              <a:rPr lang="en-US" sz="2300" dirty="0" smtClean="0"/>
              <a:t> </a:t>
            </a:r>
            <a:r>
              <a:rPr lang="en-US" sz="2300" dirty="0"/>
              <a:t>Cabral		alexander.cabral@fc.ul.pt</a:t>
            </a:r>
            <a:endParaRPr lang="it-IT" sz="2300" dirty="0"/>
          </a:p>
          <a:p>
            <a:r>
              <a:rPr lang="en-US" sz="2300" dirty="0"/>
              <a:t>Manuel </a:t>
            </a:r>
            <a:r>
              <a:rPr lang="en-US" sz="2300" dirty="0" err="1"/>
              <a:t>Monteiro</a:t>
            </a:r>
            <a:r>
              <a:rPr lang="en-US" sz="2300" dirty="0"/>
              <a:t>		manuel.monteiro@astro.up.pt</a:t>
            </a:r>
            <a:endParaRPr lang="it-IT" sz="2300" dirty="0"/>
          </a:p>
          <a:p>
            <a:endParaRPr lang="it-IT" dirty="0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4"/>
          </p:nvPr>
        </p:nvSpPr>
        <p:spPr>
          <a:xfrm>
            <a:off x="4651143" y="2174875"/>
            <a:ext cx="4041775" cy="3951288"/>
          </a:xfrm>
        </p:spPr>
        <p:txBody>
          <a:bodyPr>
            <a:normAutofit/>
          </a:bodyPr>
          <a:lstStyle/>
          <a:p>
            <a:r>
              <a:rPr lang="en-US" sz="900" b="1" dirty="0"/>
              <a:t>Switzerland</a:t>
            </a:r>
            <a:endParaRPr lang="it-IT" sz="900" b="1" dirty="0"/>
          </a:p>
          <a:p>
            <a:pPr marL="0" indent="0">
              <a:buNone/>
            </a:pPr>
            <a:endParaRPr lang="it-IT" sz="900" dirty="0"/>
          </a:p>
          <a:p>
            <a:r>
              <a:rPr lang="en-US" sz="900" dirty="0"/>
              <a:t>Francesco </a:t>
            </a:r>
            <a:r>
              <a:rPr lang="en-US" sz="900" dirty="0" err="1"/>
              <a:t>Pepe</a:t>
            </a:r>
            <a:r>
              <a:rPr lang="en-US" sz="900" dirty="0"/>
              <a:t>		Francesco.Pepe@unige.ch</a:t>
            </a:r>
            <a:endParaRPr lang="it-IT" sz="900" dirty="0"/>
          </a:p>
          <a:p>
            <a:r>
              <a:rPr lang="en-US" sz="900" dirty="0"/>
              <a:t>Francois </a:t>
            </a:r>
            <a:r>
              <a:rPr lang="en-US" sz="900" dirty="0" err="1"/>
              <a:t>Wildi</a:t>
            </a:r>
            <a:r>
              <a:rPr lang="en-US" sz="900" dirty="0"/>
              <a:t>		francois.wildi@unige.ch</a:t>
            </a:r>
            <a:endParaRPr lang="it-IT" sz="900" dirty="0"/>
          </a:p>
          <a:p>
            <a:pPr marL="0" indent="0">
              <a:buNone/>
            </a:pPr>
            <a:endParaRPr lang="it-IT" sz="900" dirty="0"/>
          </a:p>
          <a:p>
            <a:r>
              <a:rPr lang="en-US" sz="900" b="1" dirty="0"/>
              <a:t>Sweden</a:t>
            </a:r>
            <a:endParaRPr lang="it-IT" sz="900" b="1" dirty="0"/>
          </a:p>
          <a:p>
            <a:r>
              <a:rPr lang="en-US" sz="900" dirty="0"/>
              <a:t>Eric </a:t>
            </a:r>
            <a:r>
              <a:rPr lang="en-US" sz="900" dirty="0" err="1"/>
              <a:t>Stempels</a:t>
            </a:r>
            <a:r>
              <a:rPr lang="en-US" sz="900" dirty="0"/>
              <a:t>		eric.stempels@physics.uu.se</a:t>
            </a:r>
            <a:endParaRPr lang="it-IT" sz="900" dirty="0"/>
          </a:p>
          <a:p>
            <a:r>
              <a:rPr lang="en-US" sz="900" dirty="0"/>
              <a:t>Thomas </a:t>
            </a:r>
            <a:r>
              <a:rPr lang="en-US" sz="900" dirty="0" err="1"/>
              <a:t>Marquart</a:t>
            </a:r>
            <a:r>
              <a:rPr lang="en-US" sz="900" dirty="0"/>
              <a:t>		Thomas.Marquart@physics.uu.se</a:t>
            </a:r>
            <a:endParaRPr lang="it-IT" sz="900" dirty="0"/>
          </a:p>
          <a:p>
            <a:pPr marL="0" indent="0">
              <a:buNone/>
            </a:pPr>
            <a:endParaRPr lang="it-IT" sz="900" dirty="0"/>
          </a:p>
          <a:p>
            <a:r>
              <a:rPr lang="en-US" sz="900" b="1" dirty="0"/>
              <a:t>Spain</a:t>
            </a:r>
            <a:endParaRPr lang="it-IT" sz="900" b="1" dirty="0"/>
          </a:p>
          <a:p>
            <a:r>
              <a:rPr lang="en-US" sz="900" dirty="0" err="1"/>
              <a:t>Josè</a:t>
            </a:r>
            <a:r>
              <a:rPr lang="en-US" sz="900" dirty="0"/>
              <a:t> Luis </a:t>
            </a:r>
            <a:r>
              <a:rPr lang="en-US" sz="900" dirty="0" err="1"/>
              <a:t>Rasilla</a:t>
            </a:r>
            <a:r>
              <a:rPr lang="en-US" sz="900" dirty="0"/>
              <a:t>		</a:t>
            </a:r>
            <a:r>
              <a:rPr lang="en-US" sz="900" dirty="0" smtClean="0"/>
              <a:t>jlr@iac.es</a:t>
            </a:r>
          </a:p>
          <a:p>
            <a:r>
              <a:rPr lang="en-US" sz="900" dirty="0" smtClean="0"/>
              <a:t>TBD</a:t>
            </a:r>
            <a:endParaRPr lang="it-IT" sz="900" dirty="0"/>
          </a:p>
          <a:p>
            <a:pPr marL="0" indent="0">
              <a:buNone/>
            </a:pPr>
            <a:endParaRPr lang="it-IT" sz="900" dirty="0"/>
          </a:p>
          <a:p>
            <a:r>
              <a:rPr lang="en-US" sz="900" b="1" dirty="0"/>
              <a:t>France</a:t>
            </a:r>
            <a:endParaRPr lang="it-IT" sz="900" b="1" dirty="0"/>
          </a:p>
          <a:p>
            <a:r>
              <a:rPr lang="en-US" sz="900" dirty="0"/>
              <a:t>Isabelle </a:t>
            </a:r>
            <a:r>
              <a:rPr lang="en-US" sz="900" dirty="0" err="1"/>
              <a:t>Boisse</a:t>
            </a:r>
            <a:r>
              <a:rPr lang="en-US" sz="900" dirty="0"/>
              <a:t> 		</a:t>
            </a:r>
            <a:endParaRPr lang="it-IT" sz="900" dirty="0"/>
          </a:p>
          <a:p>
            <a:r>
              <a:rPr lang="en-US" sz="900" dirty="0"/>
              <a:t>Xavier </a:t>
            </a:r>
            <a:r>
              <a:rPr lang="en-US" sz="900" dirty="0" err="1"/>
              <a:t>Bonfils</a:t>
            </a:r>
            <a:r>
              <a:rPr lang="en-US" sz="900" dirty="0"/>
              <a:t>		</a:t>
            </a:r>
            <a:endParaRPr lang="it-IT" sz="900" dirty="0"/>
          </a:p>
          <a:p>
            <a:pPr marL="0" indent="0">
              <a:buNone/>
            </a:pPr>
            <a:endParaRPr lang="it-IT" sz="900" dirty="0"/>
          </a:p>
          <a:p>
            <a:r>
              <a:rPr lang="en-US" sz="900" b="1" dirty="0"/>
              <a:t>Chile</a:t>
            </a:r>
            <a:endParaRPr lang="it-IT" sz="900" b="1" dirty="0"/>
          </a:p>
          <a:p>
            <a:pPr marL="0" indent="0">
              <a:buNone/>
            </a:pPr>
            <a:endParaRPr lang="it-IT" sz="900" dirty="0"/>
          </a:p>
          <a:p>
            <a:r>
              <a:rPr lang="en-US" sz="900" dirty="0"/>
              <a:t>Manuela </a:t>
            </a:r>
            <a:r>
              <a:rPr lang="en-US" sz="900" dirty="0" err="1"/>
              <a:t>Zoccali</a:t>
            </a:r>
            <a:r>
              <a:rPr lang="en-US" sz="900" dirty="0"/>
              <a:t>		mzoccali@astro.puc.cl</a:t>
            </a:r>
            <a:endParaRPr lang="it-IT" sz="900" dirty="0"/>
          </a:p>
          <a:p>
            <a:r>
              <a:rPr lang="en-US" sz="900" dirty="0"/>
              <a:t>Thomas </a:t>
            </a:r>
            <a:r>
              <a:rPr lang="en-US" sz="900" dirty="0" err="1"/>
              <a:t>Puzia</a:t>
            </a:r>
            <a:r>
              <a:rPr lang="en-US" sz="900" dirty="0"/>
              <a:t>		</a:t>
            </a:r>
            <a:r>
              <a:rPr lang="en-US" sz="900" dirty="0" smtClean="0"/>
              <a:t>tpuzia@astro.puc.cl</a:t>
            </a:r>
            <a:endParaRPr lang="it-IT" sz="900" dirty="0"/>
          </a:p>
          <a:p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3579528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 of the Splinter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1348" y="1155784"/>
            <a:ext cx="7187283" cy="4970380"/>
          </a:xfrm>
        </p:spPr>
        <p:txBody>
          <a:bodyPr/>
          <a:lstStyle/>
          <a:p>
            <a:r>
              <a:rPr lang="it-IT" dirty="0"/>
              <a:t>Kick off Technical </a:t>
            </a:r>
            <a:r>
              <a:rPr lang="en-US" dirty="0" smtClean="0"/>
              <a:t>activity</a:t>
            </a:r>
          </a:p>
          <a:p>
            <a:r>
              <a:rPr lang="en-US" dirty="0" smtClean="0"/>
              <a:t>Focusing</a:t>
            </a:r>
            <a:r>
              <a:rPr lang="it-IT" dirty="0" smtClean="0"/>
              <a:t> </a:t>
            </a:r>
            <a:r>
              <a:rPr lang="it-IT" dirty="0"/>
              <a:t>of the target</a:t>
            </a:r>
          </a:p>
          <a:p>
            <a:r>
              <a:rPr lang="en-US" dirty="0" smtClean="0"/>
              <a:t>Summary</a:t>
            </a:r>
            <a:r>
              <a:rPr lang="it-IT" dirty="0" smtClean="0"/>
              <a:t> </a:t>
            </a:r>
            <a:r>
              <a:rPr lang="it-IT" dirty="0"/>
              <a:t>of Top Level </a:t>
            </a:r>
            <a:r>
              <a:rPr lang="en-US" dirty="0" smtClean="0"/>
              <a:t>requirement</a:t>
            </a:r>
          </a:p>
          <a:p>
            <a:r>
              <a:rPr lang="en-US" dirty="0" smtClean="0"/>
              <a:t>Summary of Applicable I/F </a:t>
            </a:r>
            <a:endParaRPr lang="it-IT" dirty="0"/>
          </a:p>
          <a:p>
            <a:r>
              <a:rPr lang="it-IT" dirty="0"/>
              <a:t>Set up of the </a:t>
            </a:r>
            <a:r>
              <a:rPr lang="it-IT" dirty="0" smtClean="0"/>
              <a:t>Workgroups (+Task)</a:t>
            </a:r>
            <a:endParaRPr lang="it-IT" dirty="0" smtClean="0"/>
          </a:p>
          <a:p>
            <a:r>
              <a:rPr lang="en-US" dirty="0" smtClean="0"/>
              <a:t>Scheduling of next activities</a:t>
            </a:r>
          </a:p>
          <a:p>
            <a:r>
              <a:rPr lang="it-IT" dirty="0" smtClean="0"/>
              <a:t>Brainstorming</a:t>
            </a:r>
            <a:endParaRPr lang="it-IT" dirty="0"/>
          </a:p>
          <a:p>
            <a:endParaRPr lang="it-IT" dirty="0"/>
          </a:p>
          <a:p>
            <a:pPr marL="457200" lvl="1" indent="0">
              <a:buNone/>
            </a:pPr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89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egnaposto contenut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it-IT" altLang="it-IT" smtClean="0"/>
          </a:p>
        </p:txBody>
      </p:sp>
      <p:sp>
        <p:nvSpPr>
          <p:cNvPr id="512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it-IT" dirty="0" smtClean="0"/>
              <a:t>Birth of an Instrument</a:t>
            </a:r>
            <a:endParaRPr lang="en-US" altLang="it-IT" dirty="0" smtClean="0"/>
          </a:p>
        </p:txBody>
      </p:sp>
      <p:pic>
        <p:nvPicPr>
          <p:cNvPr id="5124" name="Picture 2" descr="http://www.saecovending.it/download/image/hr/atlant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1844675"/>
            <a:ext cx="3116263" cy="467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4" descr="Royalty-Free (RF) Engineer Clipart Illustration by Ron Leishman - Stock Sample #104763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924175"/>
            <a:ext cx="2743200" cy="288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8" descr="Royalty-Free (RF) Astronomy Clipart Illustration by Ron Leishman - Stock Sample #43957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3068638"/>
            <a:ext cx="2743200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9061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egnaposto contenut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it-IT" altLang="it-IT" dirty="0" smtClean="0"/>
          </a:p>
        </p:txBody>
      </p:sp>
      <p:sp>
        <p:nvSpPr>
          <p:cNvPr id="6147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altLang="it-IT" dirty="0" err="1" smtClean="0"/>
              <a:t>Where</a:t>
            </a:r>
            <a:r>
              <a:rPr lang="it-IT" altLang="it-IT" dirty="0" smtClean="0"/>
              <a:t> are </a:t>
            </a:r>
            <a:r>
              <a:rPr lang="it-IT" altLang="it-IT" dirty="0" err="1" smtClean="0"/>
              <a:t>we</a:t>
            </a:r>
            <a:r>
              <a:rPr lang="it-IT" altLang="it-IT" dirty="0" smtClean="0"/>
              <a:t> </a:t>
            </a:r>
            <a:r>
              <a:rPr lang="it-IT" altLang="it-IT" dirty="0" err="1" smtClean="0"/>
              <a:t>now</a:t>
            </a:r>
            <a:endParaRPr lang="en-US" altLang="it-IT" dirty="0" smtClean="0"/>
          </a:p>
        </p:txBody>
      </p:sp>
      <p:pic>
        <p:nvPicPr>
          <p:cNvPr id="6148" name="Picture 2" descr="http://3.bp.blogspot.com/-ZuQIPtRyD2Y/UCAM1IG_w1I/AAAAAAAABYo/vfZ_1iiniPs/s1600/paper-airplan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711575"/>
            <a:ext cx="4535488" cy="279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4" descr="http://mychinaconnection.com/wp-content/uploads/2010/08/uss_enterpris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825" y="1628775"/>
            <a:ext cx="428625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4" descr="Royalty-Free (RF) Engineer Clipart Illustration by Ron Leishman - Stock Sample #104763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728913"/>
            <a:ext cx="935038" cy="98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8" descr="Royalty-Free (RF) Astronomy Clipart Illustration by Ron Leishman - Stock Sample #43957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4371975"/>
            <a:ext cx="987425" cy="103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5670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egnaposto contenut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it-IT" altLang="it-IT" dirty="0" smtClean="0"/>
          </a:p>
        </p:txBody>
      </p:sp>
      <p:sp>
        <p:nvSpPr>
          <p:cNvPr id="6147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altLang="it-IT" dirty="0" err="1" smtClean="0"/>
              <a:t>Where</a:t>
            </a:r>
            <a:r>
              <a:rPr lang="it-IT" altLang="it-IT" dirty="0" smtClean="0"/>
              <a:t> do </a:t>
            </a:r>
            <a:r>
              <a:rPr lang="it-IT" altLang="it-IT" dirty="0" err="1" smtClean="0"/>
              <a:t>we</a:t>
            </a:r>
            <a:r>
              <a:rPr lang="it-IT" altLang="it-IT" dirty="0" smtClean="0"/>
              <a:t> </a:t>
            </a:r>
            <a:r>
              <a:rPr lang="it-IT" altLang="it-IT" dirty="0" err="1" smtClean="0"/>
              <a:t>have</a:t>
            </a:r>
            <a:r>
              <a:rPr lang="it-IT" altLang="it-IT" dirty="0" smtClean="0"/>
              <a:t> to go</a:t>
            </a:r>
            <a:endParaRPr lang="en-US" altLang="it-IT" dirty="0" smtClean="0"/>
          </a:p>
        </p:txBody>
      </p:sp>
      <p:pic>
        <p:nvPicPr>
          <p:cNvPr id="6148" name="Picture 2" descr="http://3.bp.blogspot.com/-ZuQIPtRyD2Y/UCAM1IG_w1I/AAAAAAAABYo/vfZ_1iiniPs/s1600/paper-airplan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711575"/>
            <a:ext cx="4535488" cy="279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4" descr="http://mychinaconnection.com/wp-content/uploads/2010/08/uss_enterpris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825" y="1628775"/>
            <a:ext cx="428625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4" descr="Royalty-Free (RF) Engineer Clipart Illustration by Ron Leishman - Stock Sample #104763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728913"/>
            <a:ext cx="935038" cy="98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8" descr="Royalty-Free (RF) Astronomy Clipart Illustration by Ron Leishman - Stock Sample #43957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4371975"/>
            <a:ext cx="987425" cy="103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reccia a destra 1"/>
          <p:cNvSpPr/>
          <p:nvPr/>
        </p:nvSpPr>
        <p:spPr>
          <a:xfrm rot="19672954">
            <a:off x="2620733" y="4006513"/>
            <a:ext cx="1836420" cy="1157455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Freccia a destra 8"/>
          <p:cNvSpPr/>
          <p:nvPr/>
        </p:nvSpPr>
        <p:spPr>
          <a:xfrm rot="8660336">
            <a:off x="4457152" y="2787736"/>
            <a:ext cx="1836420" cy="1157455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31916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Target of Technical team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441348" y="1027546"/>
            <a:ext cx="7245452" cy="5363962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No Politics</a:t>
            </a:r>
          </a:p>
          <a:p>
            <a:pPr lvl="1"/>
            <a:r>
              <a:rPr lang="en-US" dirty="0" smtClean="0"/>
              <a:t>We do not distribute the </a:t>
            </a:r>
            <a:r>
              <a:rPr lang="en-US" dirty="0" smtClean="0"/>
              <a:t>cake (The question is not what I will do)</a:t>
            </a:r>
            <a:endParaRPr lang="en-US" dirty="0" smtClean="0"/>
          </a:p>
          <a:p>
            <a:pPr lvl="1"/>
            <a:r>
              <a:rPr lang="en-US" dirty="0" smtClean="0"/>
              <a:t>We conceptualize the cake</a:t>
            </a:r>
          </a:p>
          <a:p>
            <a:pPr lvl="1"/>
            <a:r>
              <a:rPr lang="en-US" dirty="0" smtClean="0"/>
              <a:t>Indeed Declaration </a:t>
            </a:r>
            <a:r>
              <a:rPr lang="en-US" dirty="0" smtClean="0"/>
              <a:t>of interest </a:t>
            </a:r>
            <a:r>
              <a:rPr lang="en-US" dirty="0" smtClean="0"/>
              <a:t>are needed (The questio</a:t>
            </a:r>
            <a:r>
              <a:rPr lang="en-US" dirty="0" smtClean="0"/>
              <a:t>n is what I want to think about in this preliminary phase</a:t>
            </a:r>
            <a:r>
              <a:rPr lang="en-US" dirty="0" smtClean="0"/>
              <a:t>)</a:t>
            </a:r>
            <a:endParaRPr lang="en-US" dirty="0" smtClean="0"/>
          </a:p>
          <a:p>
            <a:r>
              <a:rPr lang="en-US" dirty="0" smtClean="0"/>
              <a:t>Concept definition and </a:t>
            </a:r>
            <a:r>
              <a:rPr lang="en-US" dirty="0" smtClean="0"/>
              <a:t>“TRIMMING”:</a:t>
            </a:r>
            <a:endParaRPr lang="en-US" dirty="0" smtClean="0"/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Ranking of criticalities</a:t>
            </a:r>
            <a:r>
              <a:rPr lang="en-US" dirty="0" smtClean="0"/>
              <a:t>:</a:t>
            </a:r>
          </a:p>
          <a:p>
            <a:pPr lvl="2"/>
            <a:r>
              <a:rPr lang="en-US" dirty="0" smtClean="0"/>
              <a:t>Layout and configurations</a:t>
            </a:r>
          </a:p>
          <a:p>
            <a:pPr lvl="2"/>
            <a:r>
              <a:rPr lang="en-US" dirty="0" smtClean="0"/>
              <a:t>Components</a:t>
            </a:r>
          </a:p>
          <a:p>
            <a:pPr lvl="2"/>
            <a:r>
              <a:rPr lang="en-US" dirty="0" smtClean="0"/>
              <a:t>Technologies</a:t>
            </a:r>
          </a:p>
          <a:p>
            <a:pPr lvl="1"/>
            <a:r>
              <a:rPr lang="en-US" dirty="0" smtClean="0"/>
              <a:t>Definition of R&amp;D for the instruments:</a:t>
            </a:r>
          </a:p>
          <a:p>
            <a:pPr lvl="2"/>
            <a:r>
              <a:rPr lang="en-US" dirty="0" smtClean="0"/>
              <a:t>Mandatory</a:t>
            </a:r>
          </a:p>
          <a:p>
            <a:pPr lvl="2"/>
            <a:r>
              <a:rPr lang="en-US" dirty="0" smtClean="0"/>
              <a:t>Useful</a:t>
            </a:r>
          </a:p>
          <a:p>
            <a:r>
              <a:rPr lang="en-US" dirty="0" smtClean="0"/>
              <a:t>Blue book writing:</a:t>
            </a:r>
          </a:p>
          <a:p>
            <a:pPr lvl="1"/>
            <a:r>
              <a:rPr lang="en-US" dirty="0" smtClean="0"/>
              <a:t>Preliminary Requirement Flow Down</a:t>
            </a:r>
          </a:p>
          <a:p>
            <a:pPr lvl="1"/>
            <a:r>
              <a:rPr lang="en-US" dirty="0" smtClean="0"/>
              <a:t>Definition of Baseline concept</a:t>
            </a:r>
          </a:p>
          <a:p>
            <a:pPr lvl="2"/>
            <a:r>
              <a:rPr lang="en-US" dirty="0" smtClean="0"/>
              <a:t>Optical</a:t>
            </a:r>
          </a:p>
          <a:p>
            <a:pPr lvl="2"/>
            <a:r>
              <a:rPr lang="en-US" dirty="0" smtClean="0"/>
              <a:t>Mechanical</a:t>
            </a:r>
          </a:p>
          <a:p>
            <a:pPr lvl="2"/>
            <a:r>
              <a:rPr lang="en-US" dirty="0" smtClean="0"/>
              <a:t>Electrical</a:t>
            </a:r>
          </a:p>
          <a:p>
            <a:pPr lvl="2"/>
            <a:r>
              <a:rPr lang="en-US" dirty="0" smtClean="0"/>
              <a:t>Software</a:t>
            </a:r>
          </a:p>
          <a:p>
            <a:pPr lvl="1"/>
            <a:r>
              <a:rPr lang="en-US" dirty="0" smtClean="0"/>
              <a:t>Definition of Possible Back-up</a:t>
            </a:r>
          </a:p>
        </p:txBody>
      </p:sp>
    </p:spTree>
    <p:extLst>
      <p:ext uri="{BB962C8B-B14F-4D97-AF65-F5344CB8AC3E}">
        <p14:creationId xmlns:p14="http://schemas.microsoft.com/office/powerpoint/2010/main" val="2190163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Summary of Top level requirement</a:t>
            </a:r>
            <a:endParaRPr lang="en-US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 algn="just">
              <a:buFont typeface="Arial" pitchFamily="34" charset="0"/>
              <a:buChar char="•"/>
              <a:defRPr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Full 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Symbol" pitchFamily="18" charset="2"/>
              </a:rPr>
              <a:t>l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-coverage (0.35-2.5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Symbol" pitchFamily="18" charset="2"/>
              </a:rPr>
              <a:t>m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m) in a single exposure</a:t>
            </a:r>
          </a:p>
          <a:p>
            <a:pPr marL="457200" indent="-457200" algn="just">
              <a:buFont typeface="Arial" pitchFamily="34" charset="0"/>
              <a:buChar char="•"/>
              <a:defRPr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RV-optimized, ultra-stable HR mode  R~100,000</a:t>
            </a:r>
          </a:p>
          <a:p>
            <a:pPr marL="457200" indent="-457200" algn="just">
              <a:buFont typeface="Arial" pitchFamily="34" charset="0"/>
              <a:buChar char="•"/>
              <a:defRPr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Throughput-optimized HR mode  R~100,000</a:t>
            </a:r>
          </a:p>
          <a:p>
            <a:pPr marL="457200" indent="-457200" algn="just">
              <a:buFont typeface="Arial" pitchFamily="34" charset="0"/>
              <a:buChar char="•"/>
              <a:defRPr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Throughput-optimized MR mode  R~10,000 </a:t>
            </a:r>
          </a:p>
          <a:p>
            <a:pPr marL="457200" indent="-457200" algn="just">
              <a:buFont typeface="Arial" pitchFamily="34" charset="0"/>
              <a:buChar char="•"/>
              <a:defRPr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Some multi-objects capabilities in MR</a:t>
            </a:r>
            <a:endParaRPr lang="en-US" sz="2000" i="1" dirty="0">
              <a:solidFill>
                <a:schemeClr val="bg1">
                  <a:lumMod val="50000"/>
                </a:schemeClr>
              </a:solidFill>
            </a:endParaRPr>
          </a:p>
          <a:p>
            <a:pPr marL="457200" indent="-457200" algn="just">
              <a:buFont typeface="Arial" pitchFamily="34" charset="0"/>
              <a:buChar char="•"/>
              <a:defRPr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Diffraction limited IFU/slit with R~100,000 at IR  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Symbol" pitchFamily="18" charset="2"/>
              </a:rPr>
              <a:t>l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’s</a:t>
            </a:r>
          </a:p>
          <a:p>
            <a:pPr marL="457200" indent="-457200" algn="just">
              <a:buFont typeface="Arial" pitchFamily="34" charset="0"/>
              <a:buChar char="•"/>
              <a:defRPr/>
            </a:pPr>
            <a:r>
              <a:rPr lang="en-US" sz="2000" dirty="0" err="1">
                <a:solidFill>
                  <a:schemeClr val="bg1">
                    <a:lumMod val="50000"/>
                  </a:schemeClr>
                </a:solidFill>
              </a:rPr>
              <a:t>Polarimetric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 capabilities</a:t>
            </a:r>
          </a:p>
        </p:txBody>
      </p:sp>
    </p:spTree>
    <p:extLst>
      <p:ext uri="{BB962C8B-B14F-4D97-AF65-F5344CB8AC3E}">
        <p14:creationId xmlns:p14="http://schemas.microsoft.com/office/powerpoint/2010/main" val="354671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7828</TotalTime>
  <Words>657</Words>
  <Application>Microsoft Office PowerPoint</Application>
  <PresentationFormat>Presentazione su schermo (4:3)</PresentationFormat>
  <Paragraphs>229</Paragraphs>
  <Slides>20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20</vt:i4>
      </vt:variant>
    </vt:vector>
  </HeadingPairs>
  <TitlesOfParts>
    <vt:vector size="21" baseType="lpstr">
      <vt:lpstr>Office Theme</vt:lpstr>
      <vt:lpstr>HIRES: Technical Team Organization</vt:lpstr>
      <vt:lpstr>Splinter agenda</vt:lpstr>
      <vt:lpstr>Technical Team</vt:lpstr>
      <vt:lpstr>Objective of the Splinter</vt:lpstr>
      <vt:lpstr>Birth of an Instrument</vt:lpstr>
      <vt:lpstr>Where are we now</vt:lpstr>
      <vt:lpstr>Where do we have to go</vt:lpstr>
      <vt:lpstr>Target of Technical team</vt:lpstr>
      <vt:lpstr>Summary of Top level requirement</vt:lpstr>
      <vt:lpstr>E-Elt Interfaces</vt:lpstr>
      <vt:lpstr>E-Elt Interfaces TBC @ Nasmith</vt:lpstr>
      <vt:lpstr>E-Elt Interfaces TBC @ Coudè</vt:lpstr>
      <vt:lpstr>Coudè Feed</vt:lpstr>
      <vt:lpstr>Workgroups</vt:lpstr>
      <vt:lpstr>Which Workgroups? And Tasks?</vt:lpstr>
      <vt:lpstr>Technical team organization</vt:lpstr>
      <vt:lpstr>Scheduling Activities</vt:lpstr>
      <vt:lpstr>Logistic</vt:lpstr>
      <vt:lpstr>Open Discussion</vt:lpstr>
      <vt:lpstr>Closing of the splinter</vt:lpstr>
    </vt:vector>
  </TitlesOfParts>
  <Company>INAF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HIRES: Techncial Team activity</dc:title>
  <dc:creator>Filippo Maria Zerbi</dc:creator>
  <cp:lastModifiedBy>Marco Riva</cp:lastModifiedBy>
  <cp:revision>111</cp:revision>
  <dcterms:created xsi:type="dcterms:W3CDTF">2013-06-20T20:57:29Z</dcterms:created>
  <dcterms:modified xsi:type="dcterms:W3CDTF">2013-10-01T10:49:17Z</dcterms:modified>
</cp:coreProperties>
</file>