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84" r:id="rId3"/>
    <p:sldId id="278" r:id="rId4"/>
    <p:sldId id="260" r:id="rId5"/>
    <p:sldId id="279" r:id="rId6"/>
    <p:sldId id="283" r:id="rId7"/>
    <p:sldId id="281" r:id="rId8"/>
    <p:sldId id="282" r:id="rId9"/>
    <p:sldId id="280" r:id="rId10"/>
    <p:sldId id="28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8814" autoAdjust="0"/>
  </p:normalViewPr>
  <p:slideViewPr>
    <p:cSldViewPr snapToGrid="0" snapToObjects="1">
      <p:cViewPr>
        <p:scale>
          <a:sx n="125" d="100"/>
          <a:sy n="125" d="100"/>
        </p:scale>
        <p:origin x="-3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B8425-268F-4778-A11C-399E0759FC8F}" type="datetimeFigureOut">
              <a:rPr lang="it-IT" smtClean="0"/>
              <a:t>03/10/2013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AF50D-6BD3-4952-B2E5-8A0A85AFB0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73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AF50D-6BD3-4952-B2E5-8A0A85AFB099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895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AF50D-6BD3-4952-B2E5-8A0A85AFB09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508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2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1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5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7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1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4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56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1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7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633" y="189025"/>
            <a:ext cx="5404521" cy="652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</a:t>
            </a:r>
            <a:r>
              <a:rPr lang="it-IT" dirty="0" err="1" smtClean="0"/>
              <a:t>title</a:t>
            </a:r>
            <a:r>
              <a:rPr lang="it-IT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1348" y="1155784"/>
            <a:ext cx="7245452" cy="4970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  <p:pic>
        <p:nvPicPr>
          <p:cNvPr id="7" name="Picture 6" descr="logo-HIRES.tif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78000" cy="153365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>
            <a:off x="98995" y="266020"/>
            <a:ext cx="8982916" cy="2091477"/>
          </a:xfrm>
          <a:custGeom>
            <a:avLst/>
            <a:gdLst>
              <a:gd name="connsiteX0" fmla="*/ 0 w 8982916"/>
              <a:gd name="connsiteY0" fmla="*/ 806424 h 2091477"/>
              <a:gd name="connsiteX1" fmla="*/ 620889 w 8982916"/>
              <a:gd name="connsiteY1" fmla="*/ 2076424 h 2091477"/>
              <a:gd name="connsiteX2" fmla="*/ 2187222 w 8982916"/>
              <a:gd name="connsiteY2" fmla="*/ 44424 h 2091477"/>
              <a:gd name="connsiteX3" fmla="*/ 4021667 w 8982916"/>
              <a:gd name="connsiteY3" fmla="*/ 679424 h 2091477"/>
              <a:gd name="connsiteX4" fmla="*/ 8551333 w 8982916"/>
              <a:gd name="connsiteY4" fmla="*/ 735869 h 2091477"/>
              <a:gd name="connsiteX5" fmla="*/ 8833555 w 8982916"/>
              <a:gd name="connsiteY5" fmla="*/ 171424 h 20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2916" h="2091477">
                <a:moveTo>
                  <a:pt x="0" y="806424"/>
                </a:moveTo>
                <a:cubicBezTo>
                  <a:pt x="128176" y="1504924"/>
                  <a:pt x="256352" y="2203424"/>
                  <a:pt x="620889" y="2076424"/>
                </a:cubicBezTo>
                <a:cubicBezTo>
                  <a:pt x="985426" y="1949424"/>
                  <a:pt x="1620426" y="277257"/>
                  <a:pt x="2187222" y="44424"/>
                </a:cubicBezTo>
                <a:cubicBezTo>
                  <a:pt x="2754018" y="-188409"/>
                  <a:pt x="2960982" y="564183"/>
                  <a:pt x="4021667" y="679424"/>
                </a:cubicBezTo>
                <a:cubicBezTo>
                  <a:pt x="5082352" y="794665"/>
                  <a:pt x="7749352" y="820536"/>
                  <a:pt x="8551333" y="735869"/>
                </a:cubicBezTo>
                <a:cubicBezTo>
                  <a:pt x="9353314" y="651202"/>
                  <a:pt x="8781814" y="218461"/>
                  <a:pt x="8833555" y="171424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12889" y="6202103"/>
            <a:ext cx="8833555" cy="528896"/>
          </a:xfrm>
          <a:custGeom>
            <a:avLst/>
            <a:gdLst>
              <a:gd name="connsiteX0" fmla="*/ 0 w 8833555"/>
              <a:gd name="connsiteY0" fmla="*/ 528896 h 528896"/>
              <a:gd name="connsiteX1" fmla="*/ 903111 w 8833555"/>
              <a:gd name="connsiteY1" fmla="*/ 6785 h 528896"/>
              <a:gd name="connsiteX2" fmla="*/ 4473222 w 8833555"/>
              <a:gd name="connsiteY2" fmla="*/ 218452 h 528896"/>
              <a:gd name="connsiteX3" fmla="*/ 7958667 w 8833555"/>
              <a:gd name="connsiteY3" fmla="*/ 20896 h 528896"/>
              <a:gd name="connsiteX4" fmla="*/ 8833555 w 8833555"/>
              <a:gd name="connsiteY4" fmla="*/ 472452 h 52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3555" h="528896">
                <a:moveTo>
                  <a:pt x="0" y="528896"/>
                </a:moveTo>
                <a:cubicBezTo>
                  <a:pt x="78787" y="293711"/>
                  <a:pt x="157574" y="58526"/>
                  <a:pt x="903111" y="6785"/>
                </a:cubicBezTo>
                <a:cubicBezTo>
                  <a:pt x="1648648" y="-44956"/>
                  <a:pt x="3297296" y="216100"/>
                  <a:pt x="4473222" y="218452"/>
                </a:cubicBezTo>
                <a:cubicBezTo>
                  <a:pt x="5649148" y="220804"/>
                  <a:pt x="7231945" y="-21437"/>
                  <a:pt x="7958667" y="20896"/>
                </a:cubicBezTo>
                <a:cubicBezTo>
                  <a:pt x="8685389" y="63229"/>
                  <a:pt x="8694796" y="524193"/>
                  <a:pt x="8833555" y="472452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02708" y="6380239"/>
            <a:ext cx="1221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Marco Riva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69022" y="6380239"/>
            <a:ext cx="21932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Milano – Oct 01, 2013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:p14="http://schemas.microsoft.com/office/powerpoint/2010/main" val="55920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800" kern="1200">
          <a:solidFill>
            <a:srgbClr val="FF6666"/>
          </a:solidFill>
          <a:latin typeface="Eurostile"/>
          <a:ea typeface="+mj-ea"/>
          <a:cs typeface="Eurostil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Eurostile"/>
          <a:ea typeface="+mn-ea"/>
          <a:cs typeface="Eurostil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Eurostile"/>
          <a:ea typeface="+mn-ea"/>
          <a:cs typeface="Eurostil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Eurostile"/>
          <a:ea typeface="+mn-ea"/>
          <a:cs typeface="Eurostil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HIRES:</a:t>
            </a:r>
            <a:br>
              <a:rPr lang="en-US" dirty="0" smtClean="0"/>
            </a:br>
            <a:r>
              <a:rPr lang="en-US" dirty="0" smtClean="0"/>
              <a:t>Technical Splinter wrap 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M. Riva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55625" y="3600450"/>
            <a:ext cx="8112125" cy="0"/>
          </a:xfrm>
          <a:prstGeom prst="line">
            <a:avLst/>
          </a:pr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14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it-IT" dirty="0" err="1" smtClean="0"/>
              <a:t>Tech</a:t>
            </a:r>
            <a:r>
              <a:rPr lang="it-IT" dirty="0" smtClean="0"/>
              <a:t> note con </a:t>
            </a:r>
            <a:r>
              <a:rPr lang="it-IT" dirty="0" err="1" smtClean="0"/>
              <a:t>splitting</a:t>
            </a:r>
            <a:r>
              <a:rPr lang="it-IT" dirty="0" smtClean="0"/>
              <a:t> of </a:t>
            </a:r>
            <a:r>
              <a:rPr lang="it-IT" dirty="0" err="1" smtClean="0"/>
              <a:t>different</a:t>
            </a:r>
            <a:r>
              <a:rPr lang="it-IT" dirty="0" smtClean="0"/>
              <a:t> </a:t>
            </a:r>
            <a:r>
              <a:rPr lang="it-IT" dirty="0" err="1" smtClean="0"/>
              <a:t>bands</a:t>
            </a:r>
            <a:r>
              <a:rPr lang="it-IT" dirty="0" smtClean="0"/>
              <a:t> to </a:t>
            </a:r>
            <a:r>
              <a:rPr lang="it-IT" dirty="0" err="1" smtClean="0"/>
              <a:t>came</a:t>
            </a:r>
            <a:r>
              <a:rPr lang="it-IT" dirty="0" smtClean="0"/>
              <a:t> up with </a:t>
            </a:r>
            <a:r>
              <a:rPr lang="it-IT" dirty="0" err="1" smtClean="0"/>
              <a:t>three</a:t>
            </a:r>
            <a:r>
              <a:rPr lang="it-IT" dirty="0" smtClean="0"/>
              <a:t> </a:t>
            </a:r>
            <a:r>
              <a:rPr lang="it-IT" dirty="0" err="1" smtClean="0"/>
              <a:t>modules</a:t>
            </a:r>
            <a:r>
              <a:rPr lang="it-IT" dirty="0" smtClean="0"/>
              <a:t> (PEPSI)</a:t>
            </a:r>
          </a:p>
          <a:p>
            <a:endParaRPr lang="it-IT" dirty="0"/>
          </a:p>
          <a:p>
            <a:r>
              <a:rPr lang="it-IT" dirty="0" smtClean="0"/>
              <a:t>380-2500 full </a:t>
            </a:r>
            <a:r>
              <a:rPr lang="it-IT" dirty="0" err="1" smtClean="0"/>
              <a:t>coverage</a:t>
            </a:r>
            <a:endParaRPr lang="it-IT" dirty="0" smtClean="0"/>
          </a:p>
          <a:p>
            <a:endParaRPr lang="it-IT" dirty="0"/>
          </a:p>
          <a:p>
            <a:r>
              <a:rPr lang="it-IT" dirty="0" err="1" smtClean="0"/>
              <a:t>Wave</a:t>
            </a:r>
            <a:r>
              <a:rPr lang="it-IT" dirty="0" smtClean="0"/>
              <a:t> </a:t>
            </a:r>
            <a:r>
              <a:rPr lang="it-IT" dirty="0" err="1" smtClean="0"/>
              <a:t>calib</a:t>
            </a:r>
            <a:r>
              <a:rPr lang="it-IT" dirty="0" smtClean="0"/>
              <a:t> </a:t>
            </a:r>
            <a:r>
              <a:rPr lang="it-IT" dirty="0" err="1" smtClean="0"/>
              <a:t>extracted</a:t>
            </a:r>
            <a:r>
              <a:rPr lang="it-IT" dirty="0" smtClean="0"/>
              <a:t> for </a:t>
            </a:r>
            <a:r>
              <a:rPr lang="it-IT" dirty="0" err="1" smtClean="0"/>
              <a:t>each</a:t>
            </a:r>
            <a:r>
              <a:rPr lang="it-IT" dirty="0" smtClean="0"/>
              <a:t> detector output</a:t>
            </a:r>
          </a:p>
          <a:p>
            <a:endParaRPr lang="it-IT" dirty="0"/>
          </a:p>
          <a:p>
            <a:r>
              <a:rPr lang="it-IT" dirty="0" err="1" smtClean="0"/>
              <a:t>Wv</a:t>
            </a:r>
            <a:r>
              <a:rPr lang="it-IT" dirty="0" smtClean="0"/>
              <a:t> </a:t>
            </a:r>
            <a:r>
              <a:rPr lang="it-IT" dirty="0" err="1" smtClean="0"/>
              <a:t>coverage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full </a:t>
            </a:r>
            <a:r>
              <a:rPr lang="it-IT" dirty="0" err="1" smtClean="0"/>
              <a:t>period</a:t>
            </a:r>
            <a:endParaRPr lang="it-IT" dirty="0" smtClean="0"/>
          </a:p>
          <a:p>
            <a:endParaRPr lang="it-IT" dirty="0"/>
          </a:p>
          <a:p>
            <a:r>
              <a:rPr lang="it-IT" dirty="0" err="1" smtClean="0"/>
              <a:t>Gravity</a:t>
            </a:r>
            <a:r>
              <a:rPr lang="it-IT" dirty="0" smtClean="0"/>
              <a:t> </a:t>
            </a:r>
            <a:r>
              <a:rPr lang="it-IT" dirty="0" err="1" smtClean="0"/>
              <a:t>invariant</a:t>
            </a:r>
            <a:r>
              <a:rPr lang="it-IT" dirty="0" smtClean="0"/>
              <a:t> </a:t>
            </a:r>
          </a:p>
          <a:p>
            <a:endParaRPr lang="it-IT" dirty="0"/>
          </a:p>
          <a:p>
            <a:r>
              <a:rPr lang="it-IT" dirty="0" err="1" smtClean="0"/>
              <a:t>Fiber</a:t>
            </a:r>
            <a:r>
              <a:rPr lang="it-IT" dirty="0" smtClean="0"/>
              <a:t> </a:t>
            </a:r>
            <a:r>
              <a:rPr lang="it-IT" dirty="0" err="1" smtClean="0"/>
              <a:t>drop</a:t>
            </a:r>
            <a:r>
              <a:rPr lang="it-IT" dirty="0" smtClean="0"/>
              <a:t> down</a:t>
            </a:r>
          </a:p>
          <a:p>
            <a:endParaRPr lang="it-IT" dirty="0"/>
          </a:p>
          <a:p>
            <a:r>
              <a:rPr lang="it-IT" dirty="0" err="1" smtClean="0"/>
              <a:t>Nominal</a:t>
            </a:r>
            <a:r>
              <a:rPr lang="it-IT" dirty="0" smtClean="0"/>
              <a:t> </a:t>
            </a:r>
            <a:r>
              <a:rPr lang="it-IT" dirty="0" err="1" smtClean="0"/>
              <a:t>number</a:t>
            </a:r>
            <a:r>
              <a:rPr lang="it-IT" dirty="0" smtClean="0"/>
              <a:t> of </a:t>
            </a:r>
            <a:r>
              <a:rPr lang="it-IT" dirty="0" err="1" smtClean="0"/>
              <a:t>telescope</a:t>
            </a:r>
            <a:r>
              <a:rPr lang="it-IT" dirty="0" smtClean="0"/>
              <a:t> in blue </a:t>
            </a:r>
            <a:r>
              <a:rPr lang="it-IT" dirty="0" err="1" smtClean="0"/>
              <a:t>see</a:t>
            </a:r>
            <a:r>
              <a:rPr lang="it-IT" dirty="0" smtClean="0"/>
              <a:t> </a:t>
            </a:r>
          </a:p>
          <a:p>
            <a:endParaRPr lang="it-IT" dirty="0"/>
          </a:p>
          <a:p>
            <a:r>
              <a:rPr lang="it-IT" dirty="0" err="1" smtClean="0"/>
              <a:t>Wavelength</a:t>
            </a:r>
            <a:r>
              <a:rPr lang="it-IT" dirty="0" smtClean="0"/>
              <a:t> </a:t>
            </a:r>
            <a:r>
              <a:rPr lang="it-IT" dirty="0" err="1" smtClean="0"/>
              <a:t>coverage</a:t>
            </a:r>
            <a:r>
              <a:rPr lang="it-IT" dirty="0" smtClean="0"/>
              <a:t> and </a:t>
            </a:r>
            <a:r>
              <a:rPr lang="it-IT" dirty="0" err="1" smtClean="0"/>
              <a:t>resolving</a:t>
            </a:r>
            <a:r>
              <a:rPr lang="it-IT" dirty="0" smtClean="0"/>
              <a:t> </a:t>
            </a:r>
            <a:r>
              <a:rPr lang="it-IT" dirty="0" err="1" smtClean="0"/>
              <a:t>power</a:t>
            </a:r>
            <a:r>
              <a:rPr lang="it-IT" dirty="0" smtClean="0"/>
              <a:t> to be set up </a:t>
            </a:r>
            <a:r>
              <a:rPr lang="it-IT" dirty="0" err="1" smtClean="0"/>
              <a:t>as</a:t>
            </a:r>
            <a:r>
              <a:rPr lang="it-IT" dirty="0" smtClean="0"/>
              <a:t> target and goal</a:t>
            </a:r>
          </a:p>
          <a:p>
            <a:endParaRPr lang="it-IT" dirty="0"/>
          </a:p>
          <a:p>
            <a:r>
              <a:rPr lang="it-IT" smtClean="0"/>
              <a:t>Throughput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7718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altLang="it-IT" dirty="0" smtClean="0"/>
          </a:p>
        </p:txBody>
      </p:sp>
      <p:sp>
        <p:nvSpPr>
          <p:cNvPr id="6147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it-IT" dirty="0" smtClean="0"/>
          </a:p>
        </p:txBody>
      </p:sp>
      <p:pic>
        <p:nvPicPr>
          <p:cNvPr id="6149" name="Picture 4" descr="http://mychinaconnection.com/wp-content/uploads/2010/08/uss_enterpri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628775"/>
            <a:ext cx="4286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Royalty-Free (RF) Engineer Clipart Illustration by Ron Leishman - Stock Sample #10476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28913"/>
            <a:ext cx="935038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8" descr="Royalty-Free (RF) Astronomy Clipart Illustration by Ron Leishman - Stock Sample #4395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371975"/>
            <a:ext cx="987425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http://3.bp.blogspot.com/-ZuQIPtRyD2Y/UCAM1IG_w1I/AAAAAAAABYo/vfZ_1iiniPs/s1600/paper-airpla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1575"/>
            <a:ext cx="453548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71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</a:t>
            </a:r>
            <a:r>
              <a:rPr lang="it-IT" dirty="0" smtClean="0"/>
              <a:t> team Target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 Politics</a:t>
            </a:r>
          </a:p>
          <a:p>
            <a:r>
              <a:rPr lang="en-US" dirty="0" smtClean="0"/>
              <a:t>Concept </a:t>
            </a:r>
            <a:r>
              <a:rPr lang="en-US" dirty="0"/>
              <a:t>definition and “TRIMMING”: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Ranking of criticalities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Layout and </a:t>
            </a:r>
            <a:r>
              <a:rPr lang="en-US" dirty="0" smtClean="0"/>
              <a:t>configurations (Band sorting, …)</a:t>
            </a:r>
            <a:endParaRPr lang="en-US" dirty="0"/>
          </a:p>
          <a:p>
            <a:pPr lvl="2"/>
            <a:r>
              <a:rPr lang="en-US" dirty="0"/>
              <a:t>Components</a:t>
            </a:r>
          </a:p>
          <a:p>
            <a:pPr lvl="2"/>
            <a:r>
              <a:rPr lang="en-US" dirty="0"/>
              <a:t>Technologies</a:t>
            </a:r>
          </a:p>
          <a:p>
            <a:pPr lvl="1"/>
            <a:r>
              <a:rPr lang="en-US" dirty="0"/>
              <a:t>Definition of R&amp;D for the instruments:</a:t>
            </a:r>
          </a:p>
          <a:p>
            <a:pPr lvl="2"/>
            <a:r>
              <a:rPr lang="en-US" dirty="0"/>
              <a:t>Mandatory</a:t>
            </a:r>
          </a:p>
          <a:p>
            <a:pPr lvl="2"/>
            <a:r>
              <a:rPr lang="en-US" dirty="0"/>
              <a:t>Useful</a:t>
            </a:r>
          </a:p>
          <a:p>
            <a:r>
              <a:rPr lang="en-US" dirty="0"/>
              <a:t>Blue book writing:</a:t>
            </a:r>
          </a:p>
          <a:p>
            <a:pPr lvl="1"/>
            <a:r>
              <a:rPr lang="en-US" dirty="0"/>
              <a:t>Preliminary Requirement Flow Down</a:t>
            </a:r>
          </a:p>
          <a:p>
            <a:pPr lvl="1"/>
            <a:r>
              <a:rPr lang="en-US" dirty="0"/>
              <a:t>Definition of Baseline </a:t>
            </a:r>
            <a:r>
              <a:rPr lang="en-US" dirty="0">
                <a:solidFill>
                  <a:srgbClr val="FF0000"/>
                </a:solidFill>
              </a:rPr>
              <a:t>concept</a:t>
            </a:r>
          </a:p>
          <a:p>
            <a:pPr lvl="2"/>
            <a:r>
              <a:rPr lang="en-US" dirty="0"/>
              <a:t>Optical</a:t>
            </a:r>
          </a:p>
          <a:p>
            <a:pPr lvl="2"/>
            <a:r>
              <a:rPr lang="en-US" dirty="0"/>
              <a:t>Mechanical</a:t>
            </a:r>
          </a:p>
          <a:p>
            <a:pPr lvl="2"/>
            <a:r>
              <a:rPr lang="en-US" dirty="0"/>
              <a:t>Electrical</a:t>
            </a:r>
          </a:p>
          <a:p>
            <a:pPr lvl="2"/>
            <a:r>
              <a:rPr lang="en-US" dirty="0"/>
              <a:t>Software</a:t>
            </a:r>
          </a:p>
          <a:p>
            <a:pPr lvl="1"/>
            <a:r>
              <a:rPr lang="en-US" dirty="0"/>
              <a:t>Definition of Possible Back-up</a:t>
            </a:r>
          </a:p>
        </p:txBody>
      </p:sp>
    </p:spTree>
    <p:extLst>
      <p:ext uri="{BB962C8B-B14F-4D97-AF65-F5344CB8AC3E}">
        <p14:creationId xmlns:p14="http://schemas.microsoft.com/office/powerpoint/2010/main" val="59646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348" y="1155784"/>
            <a:ext cx="7187283" cy="4970380"/>
          </a:xfrm>
        </p:spPr>
        <p:txBody>
          <a:bodyPr/>
          <a:lstStyle/>
          <a:p>
            <a:r>
              <a:rPr lang="en-US" dirty="0" smtClean="0"/>
              <a:t>Grating Procurement risk</a:t>
            </a:r>
          </a:p>
          <a:p>
            <a:r>
              <a:rPr lang="en-US" dirty="0" err="1" smtClean="0"/>
              <a:t>Polarimetry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prime focus</a:t>
            </a:r>
          </a:p>
          <a:p>
            <a:r>
              <a:rPr lang="en-US" dirty="0" smtClean="0"/>
              <a:t>K Band (AO?)</a:t>
            </a:r>
          </a:p>
          <a:p>
            <a:r>
              <a:rPr lang="en-US" dirty="0" smtClean="0"/>
              <a:t>How to slice pupil/field</a:t>
            </a:r>
          </a:p>
          <a:p>
            <a:r>
              <a:rPr lang="en-US" dirty="0" smtClean="0"/>
              <a:t>Technical notes:</a:t>
            </a:r>
          </a:p>
          <a:p>
            <a:pPr lvl="1"/>
            <a:r>
              <a:rPr lang="en-US" dirty="0" smtClean="0"/>
              <a:t>No motion inside vessel</a:t>
            </a:r>
          </a:p>
          <a:p>
            <a:pPr lvl="1"/>
            <a:r>
              <a:rPr lang="en-US" dirty="0" smtClean="0"/>
              <a:t>All that can go to the basement go there</a:t>
            </a:r>
          </a:p>
          <a:p>
            <a:r>
              <a:rPr lang="en-US" dirty="0" smtClean="0"/>
              <a:t>Expertise survey</a:t>
            </a:r>
          </a:p>
          <a:p>
            <a:r>
              <a:rPr lang="en-US" dirty="0" smtClean="0"/>
              <a:t>…</a:t>
            </a:r>
          </a:p>
          <a:p>
            <a:endParaRPr lang="en-US" dirty="0" smtClean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348" y="1155784"/>
            <a:ext cx="7187283" cy="497038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System Engineering Activity</a:t>
            </a:r>
          </a:p>
          <a:p>
            <a:r>
              <a:rPr lang="en-US" dirty="0" smtClean="0"/>
              <a:t>Draft of </a:t>
            </a:r>
            <a:r>
              <a:rPr lang="en-US" dirty="0" smtClean="0">
                <a:solidFill>
                  <a:srgbClr val="FF0000"/>
                </a:solidFill>
              </a:rPr>
              <a:t>Trade off Matrix </a:t>
            </a:r>
            <a:r>
              <a:rPr lang="en-US" dirty="0" smtClean="0"/>
              <a:t>and Risk Assessment</a:t>
            </a:r>
          </a:p>
          <a:p>
            <a:r>
              <a:rPr lang="en-US" dirty="0" smtClean="0"/>
              <a:t>Wavelength </a:t>
            </a:r>
            <a:r>
              <a:rPr lang="en-US" dirty="0" err="1" smtClean="0"/>
              <a:t>Vs</a:t>
            </a:r>
            <a:r>
              <a:rPr lang="en-US" dirty="0" smtClean="0"/>
              <a:t> grating </a:t>
            </a:r>
            <a:r>
              <a:rPr lang="en-US" dirty="0" err="1" smtClean="0"/>
              <a:t>Vs</a:t>
            </a:r>
            <a:r>
              <a:rPr lang="en-US" dirty="0" smtClean="0"/>
              <a:t> Detector deep investigation (</a:t>
            </a:r>
            <a:r>
              <a:rPr lang="en-US" dirty="0" smtClean="0">
                <a:solidFill>
                  <a:srgbClr val="FF0000"/>
                </a:solidFill>
              </a:rPr>
              <a:t>modules parametric evaluation</a:t>
            </a:r>
            <a:r>
              <a:rPr lang="en-US" dirty="0" smtClean="0"/>
              <a:t>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Slicing </a:t>
            </a:r>
            <a:r>
              <a:rPr lang="en-US" dirty="0" smtClean="0"/>
              <a:t>strategy</a:t>
            </a:r>
          </a:p>
          <a:p>
            <a:r>
              <a:rPr lang="en-US" dirty="0" smtClean="0"/>
              <a:t>Dummy optical design oriented to </a:t>
            </a:r>
            <a:r>
              <a:rPr lang="en-US" dirty="0" smtClean="0">
                <a:solidFill>
                  <a:srgbClr val="FF0000"/>
                </a:solidFill>
              </a:rPr>
              <a:t>sizing and weighting</a:t>
            </a:r>
          </a:p>
          <a:p>
            <a:pPr lvl="1"/>
            <a:r>
              <a:rPr lang="en-US" dirty="0" smtClean="0"/>
              <a:t>Spectrographs</a:t>
            </a:r>
          </a:p>
          <a:p>
            <a:pPr lvl="1"/>
            <a:r>
              <a:rPr lang="en-US" dirty="0" smtClean="0"/>
              <a:t>Front End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Thermal control </a:t>
            </a:r>
            <a:r>
              <a:rPr lang="en-US" dirty="0" smtClean="0"/>
              <a:t>raw investigation</a:t>
            </a:r>
          </a:p>
          <a:p>
            <a:r>
              <a:rPr lang="en-US" dirty="0" smtClean="0"/>
              <a:t>Fiber </a:t>
            </a:r>
            <a:r>
              <a:rPr lang="en-US" dirty="0" smtClean="0">
                <a:solidFill>
                  <a:srgbClr val="FF0000"/>
                </a:solidFill>
              </a:rPr>
              <a:t>Efficiency </a:t>
            </a:r>
            <a:r>
              <a:rPr lang="en-US" dirty="0" err="1" smtClean="0">
                <a:solidFill>
                  <a:srgbClr val="FF0000"/>
                </a:solidFill>
              </a:rPr>
              <a:t>Vs</a:t>
            </a:r>
            <a:r>
              <a:rPr lang="en-US" dirty="0" smtClean="0">
                <a:solidFill>
                  <a:srgbClr val="FF0000"/>
                </a:solidFill>
              </a:rPr>
              <a:t> length</a:t>
            </a:r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55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Technical team </a:t>
            </a:r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076579" y="1553736"/>
            <a:ext cx="145049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Tech team coordinator</a:t>
            </a:r>
            <a:endParaRPr lang="en-US" dirty="0"/>
          </a:p>
        </p:txBody>
      </p:sp>
      <p:sp>
        <p:nvSpPr>
          <p:cNvPr id="47" name="CasellaDiTesto 46"/>
          <p:cNvSpPr txBox="1"/>
          <p:nvPr/>
        </p:nvSpPr>
        <p:spPr>
          <a:xfrm>
            <a:off x="144208" y="3129553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48" name="CasellaDiTesto 47"/>
          <p:cNvSpPr txBox="1"/>
          <p:nvPr/>
        </p:nvSpPr>
        <p:spPr>
          <a:xfrm>
            <a:off x="1839970" y="5089161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49" name="CasellaDiTesto 48"/>
          <p:cNvSpPr txBox="1"/>
          <p:nvPr/>
        </p:nvSpPr>
        <p:spPr>
          <a:xfrm>
            <a:off x="1648351" y="4512896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1446833" y="3937907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51" name="Connettore 4 50"/>
          <p:cNvCxnSpPr>
            <a:stCxn id="47" idx="2"/>
            <a:endCxn id="50" idx="1"/>
          </p:cNvCxnSpPr>
          <p:nvPr/>
        </p:nvCxnSpPr>
        <p:spPr>
          <a:xfrm rot="16200000" flipH="1">
            <a:off x="915549" y="3729788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4 51"/>
          <p:cNvCxnSpPr>
            <a:stCxn id="47" idx="2"/>
            <a:endCxn id="49" idx="1"/>
          </p:cNvCxnSpPr>
          <p:nvPr/>
        </p:nvCxnSpPr>
        <p:spPr>
          <a:xfrm rot="16200000" flipH="1">
            <a:off x="728813" y="3916524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4 52"/>
          <p:cNvCxnSpPr>
            <a:stCxn id="47" idx="2"/>
            <a:endCxn id="48" idx="1"/>
          </p:cNvCxnSpPr>
          <p:nvPr/>
        </p:nvCxnSpPr>
        <p:spPr>
          <a:xfrm rot="16200000" flipH="1">
            <a:off x="536491" y="4108847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4 54"/>
          <p:cNvCxnSpPr>
            <a:stCxn id="4" idx="2"/>
            <a:endCxn id="47" idx="0"/>
          </p:cNvCxnSpPr>
          <p:nvPr/>
        </p:nvCxnSpPr>
        <p:spPr>
          <a:xfrm rot="5400000">
            <a:off x="1870897" y="1198625"/>
            <a:ext cx="929486" cy="2932371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3074310" y="3223240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4770072" y="5182848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37" name="CasellaDiTesto 36"/>
          <p:cNvSpPr txBox="1"/>
          <p:nvPr/>
        </p:nvSpPr>
        <p:spPr>
          <a:xfrm>
            <a:off x="4578453" y="4606583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4376935" y="4031594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39" name="Connettore 4 38"/>
          <p:cNvCxnSpPr>
            <a:stCxn id="35" idx="2"/>
            <a:endCxn id="38" idx="1"/>
          </p:cNvCxnSpPr>
          <p:nvPr/>
        </p:nvCxnSpPr>
        <p:spPr>
          <a:xfrm rot="16200000" flipH="1">
            <a:off x="3845651" y="3823475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4 53"/>
          <p:cNvCxnSpPr>
            <a:stCxn id="35" idx="2"/>
            <a:endCxn id="37" idx="1"/>
          </p:cNvCxnSpPr>
          <p:nvPr/>
        </p:nvCxnSpPr>
        <p:spPr>
          <a:xfrm rot="16200000" flipH="1">
            <a:off x="3658915" y="4010211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4 55"/>
          <p:cNvCxnSpPr>
            <a:stCxn id="35" idx="2"/>
            <a:endCxn id="36" idx="1"/>
          </p:cNvCxnSpPr>
          <p:nvPr/>
        </p:nvCxnSpPr>
        <p:spPr>
          <a:xfrm rot="16200000" flipH="1">
            <a:off x="3466593" y="4202534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5821532" y="3151898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60" name="CasellaDiTesto 59"/>
          <p:cNvSpPr txBox="1"/>
          <p:nvPr/>
        </p:nvSpPr>
        <p:spPr>
          <a:xfrm>
            <a:off x="7517294" y="5111506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61" name="CasellaDiTesto 60"/>
          <p:cNvSpPr txBox="1"/>
          <p:nvPr/>
        </p:nvSpPr>
        <p:spPr>
          <a:xfrm>
            <a:off x="7325675" y="4535241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62" name="CasellaDiTesto 61"/>
          <p:cNvSpPr txBox="1"/>
          <p:nvPr/>
        </p:nvSpPr>
        <p:spPr>
          <a:xfrm>
            <a:off x="7124157" y="3960252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63" name="Connettore 4 62"/>
          <p:cNvCxnSpPr>
            <a:stCxn id="58" idx="2"/>
            <a:endCxn id="62" idx="1"/>
          </p:cNvCxnSpPr>
          <p:nvPr/>
        </p:nvCxnSpPr>
        <p:spPr>
          <a:xfrm rot="16200000" flipH="1">
            <a:off x="6592873" y="3752133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4 63"/>
          <p:cNvCxnSpPr>
            <a:stCxn id="58" idx="2"/>
            <a:endCxn id="61" idx="1"/>
          </p:cNvCxnSpPr>
          <p:nvPr/>
        </p:nvCxnSpPr>
        <p:spPr>
          <a:xfrm rot="16200000" flipH="1">
            <a:off x="6406137" y="3938869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4 64"/>
          <p:cNvCxnSpPr>
            <a:stCxn id="58" idx="2"/>
            <a:endCxn id="60" idx="1"/>
          </p:cNvCxnSpPr>
          <p:nvPr/>
        </p:nvCxnSpPr>
        <p:spPr>
          <a:xfrm rot="16200000" flipH="1">
            <a:off x="6213815" y="4131192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4 4"/>
          <p:cNvCxnSpPr>
            <a:stCxn id="4" idx="2"/>
            <a:endCxn id="35" idx="0"/>
          </p:cNvCxnSpPr>
          <p:nvPr/>
        </p:nvCxnSpPr>
        <p:spPr>
          <a:xfrm rot="5400000">
            <a:off x="3289105" y="2710519"/>
            <a:ext cx="1023173" cy="2269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4 6"/>
          <p:cNvCxnSpPr>
            <a:stCxn id="4" idx="2"/>
            <a:endCxn id="58" idx="0"/>
          </p:cNvCxnSpPr>
          <p:nvPr/>
        </p:nvCxnSpPr>
        <p:spPr>
          <a:xfrm rot="16200000" flipH="1">
            <a:off x="4698386" y="1303505"/>
            <a:ext cx="951831" cy="274495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09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Workgroup/Task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System Engineering activity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Wavelength </a:t>
            </a:r>
            <a:r>
              <a:rPr lang="en-US" dirty="0" smtClean="0"/>
              <a:t>sorting/optimization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Optical design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Detector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Mechanics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Cryogenics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Thermal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Front End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Fibers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DRS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ICS</a:t>
            </a:r>
            <a:endParaRPr lang="en-US" sz="29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5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Workgroup/Task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RV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perturbance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analysis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Grating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Calibration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Control System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Polarimetry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AO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DAS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 startAt="9"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9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Input from me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of Workgroup with coordinators (people to be involved)</a:t>
            </a:r>
          </a:p>
          <a:p>
            <a:r>
              <a:rPr lang="en-US" dirty="0" smtClean="0"/>
              <a:t>Draft </a:t>
            </a:r>
            <a:r>
              <a:rPr lang="en-US" dirty="0"/>
              <a:t>of Trade off Matrix and Risk Assessment</a:t>
            </a:r>
          </a:p>
          <a:p>
            <a:r>
              <a:rPr lang="en-US" dirty="0" smtClean="0"/>
              <a:t>Doodle for next meeting planned before Christmas</a:t>
            </a:r>
          </a:p>
          <a:p>
            <a:r>
              <a:rPr lang="en-US" dirty="0" smtClean="0"/>
              <a:t>Call for next </a:t>
            </a:r>
            <a:r>
              <a:rPr lang="en-US" dirty="0" err="1" smtClean="0"/>
              <a:t>teleconf</a:t>
            </a:r>
            <a:r>
              <a:rPr lang="en-US" dirty="0" smtClean="0"/>
              <a:t> in 3 weeks</a:t>
            </a:r>
          </a:p>
          <a:p>
            <a:endParaRPr lang="en-US" dirty="0"/>
          </a:p>
          <a:p>
            <a:r>
              <a:rPr lang="en-US" dirty="0" smtClean="0"/>
              <a:t>Linking with science…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81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8114</TotalTime>
  <Words>302</Words>
  <Application>Microsoft Office PowerPoint</Application>
  <PresentationFormat>Presentazione su schermo (4:3)</PresentationFormat>
  <Paragraphs>112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Office Theme</vt:lpstr>
      <vt:lpstr>HIRES: Technical Splinter wrap up</vt:lpstr>
      <vt:lpstr>Presentazione standard di PowerPoint</vt:lpstr>
      <vt:lpstr>Technical team Target</vt:lpstr>
      <vt:lpstr>Technical Discussion</vt:lpstr>
      <vt:lpstr>Practical tasks</vt:lpstr>
      <vt:lpstr>Technical team organization</vt:lpstr>
      <vt:lpstr>Workgroup/Task</vt:lpstr>
      <vt:lpstr>Workgroup/Task</vt:lpstr>
      <vt:lpstr>Input from me</vt:lpstr>
      <vt:lpstr>Presentazione standard di PowerPoint</vt:lpstr>
    </vt:vector>
  </TitlesOfParts>
  <Company>INAF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HIRES: Techncial Team activity</dc:title>
  <dc:creator>Filippo Maria Zerbi</dc:creator>
  <cp:lastModifiedBy>Marco Riva</cp:lastModifiedBy>
  <cp:revision>146</cp:revision>
  <dcterms:created xsi:type="dcterms:W3CDTF">2013-06-20T20:57:29Z</dcterms:created>
  <dcterms:modified xsi:type="dcterms:W3CDTF">2013-10-03T08:33:07Z</dcterms:modified>
</cp:coreProperties>
</file>