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1" r:id="rId3"/>
    <p:sldId id="312" r:id="rId4"/>
    <p:sldId id="306" r:id="rId5"/>
    <p:sldId id="309" r:id="rId6"/>
    <p:sldId id="307" r:id="rId7"/>
    <p:sldId id="308" r:id="rId8"/>
    <p:sldId id="310" r:id="rId9"/>
    <p:sldId id="311" r:id="rId10"/>
    <p:sldId id="302" r:id="rId11"/>
    <p:sldId id="30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66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7" d="100"/>
          <a:sy n="47" d="100"/>
        </p:scale>
        <p:origin x="-3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2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1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5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7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1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40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56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1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7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633" y="189025"/>
            <a:ext cx="5404521" cy="652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</a:t>
            </a:r>
            <a:r>
              <a:rPr lang="it-IT" dirty="0" err="1" smtClean="0"/>
              <a:t>title</a:t>
            </a:r>
            <a:r>
              <a:rPr lang="it-IT" dirty="0" smtClean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1348" y="1155784"/>
            <a:ext cx="7245452" cy="4970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  <p:pic>
        <p:nvPicPr>
          <p:cNvPr id="7" name="Picture 6" descr="logo-HIRES.tif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78000" cy="1533655"/>
          </a:xfrm>
          <a:prstGeom prst="rect">
            <a:avLst/>
          </a:prstGeom>
        </p:spPr>
      </p:pic>
      <p:sp>
        <p:nvSpPr>
          <p:cNvPr id="8" name="Freeform 7"/>
          <p:cNvSpPr/>
          <p:nvPr userDrawn="1"/>
        </p:nvSpPr>
        <p:spPr>
          <a:xfrm>
            <a:off x="98995" y="266020"/>
            <a:ext cx="8982916" cy="2091477"/>
          </a:xfrm>
          <a:custGeom>
            <a:avLst/>
            <a:gdLst>
              <a:gd name="connsiteX0" fmla="*/ 0 w 8982916"/>
              <a:gd name="connsiteY0" fmla="*/ 806424 h 2091477"/>
              <a:gd name="connsiteX1" fmla="*/ 620889 w 8982916"/>
              <a:gd name="connsiteY1" fmla="*/ 2076424 h 2091477"/>
              <a:gd name="connsiteX2" fmla="*/ 2187222 w 8982916"/>
              <a:gd name="connsiteY2" fmla="*/ 44424 h 2091477"/>
              <a:gd name="connsiteX3" fmla="*/ 4021667 w 8982916"/>
              <a:gd name="connsiteY3" fmla="*/ 679424 h 2091477"/>
              <a:gd name="connsiteX4" fmla="*/ 8551333 w 8982916"/>
              <a:gd name="connsiteY4" fmla="*/ 735869 h 2091477"/>
              <a:gd name="connsiteX5" fmla="*/ 8833555 w 8982916"/>
              <a:gd name="connsiteY5" fmla="*/ 171424 h 20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82916" h="2091477">
                <a:moveTo>
                  <a:pt x="0" y="806424"/>
                </a:moveTo>
                <a:cubicBezTo>
                  <a:pt x="128176" y="1504924"/>
                  <a:pt x="256352" y="2203424"/>
                  <a:pt x="620889" y="2076424"/>
                </a:cubicBezTo>
                <a:cubicBezTo>
                  <a:pt x="985426" y="1949424"/>
                  <a:pt x="1620426" y="277257"/>
                  <a:pt x="2187222" y="44424"/>
                </a:cubicBezTo>
                <a:cubicBezTo>
                  <a:pt x="2754018" y="-188409"/>
                  <a:pt x="2960982" y="564183"/>
                  <a:pt x="4021667" y="679424"/>
                </a:cubicBezTo>
                <a:cubicBezTo>
                  <a:pt x="5082352" y="794665"/>
                  <a:pt x="7749352" y="820536"/>
                  <a:pt x="8551333" y="735869"/>
                </a:cubicBezTo>
                <a:cubicBezTo>
                  <a:pt x="9353314" y="651202"/>
                  <a:pt x="8781814" y="218461"/>
                  <a:pt x="8833555" y="171424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112889" y="6202103"/>
            <a:ext cx="8833555" cy="528896"/>
          </a:xfrm>
          <a:custGeom>
            <a:avLst/>
            <a:gdLst>
              <a:gd name="connsiteX0" fmla="*/ 0 w 8833555"/>
              <a:gd name="connsiteY0" fmla="*/ 528896 h 528896"/>
              <a:gd name="connsiteX1" fmla="*/ 903111 w 8833555"/>
              <a:gd name="connsiteY1" fmla="*/ 6785 h 528896"/>
              <a:gd name="connsiteX2" fmla="*/ 4473222 w 8833555"/>
              <a:gd name="connsiteY2" fmla="*/ 218452 h 528896"/>
              <a:gd name="connsiteX3" fmla="*/ 7958667 w 8833555"/>
              <a:gd name="connsiteY3" fmla="*/ 20896 h 528896"/>
              <a:gd name="connsiteX4" fmla="*/ 8833555 w 8833555"/>
              <a:gd name="connsiteY4" fmla="*/ 472452 h 52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3555" h="528896">
                <a:moveTo>
                  <a:pt x="0" y="528896"/>
                </a:moveTo>
                <a:cubicBezTo>
                  <a:pt x="78787" y="293711"/>
                  <a:pt x="157574" y="58526"/>
                  <a:pt x="903111" y="6785"/>
                </a:cubicBezTo>
                <a:cubicBezTo>
                  <a:pt x="1648648" y="-44956"/>
                  <a:pt x="3297296" y="216100"/>
                  <a:pt x="4473222" y="218452"/>
                </a:cubicBezTo>
                <a:cubicBezTo>
                  <a:pt x="5649148" y="220804"/>
                  <a:pt x="7231945" y="-21437"/>
                  <a:pt x="7958667" y="20896"/>
                </a:cubicBezTo>
                <a:cubicBezTo>
                  <a:pt x="8685389" y="63229"/>
                  <a:pt x="8694796" y="524193"/>
                  <a:pt x="8833555" y="472452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02708" y="6380239"/>
            <a:ext cx="1766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Filippo Maria</a:t>
            </a:r>
            <a:r>
              <a:rPr lang="en-US" sz="1600" baseline="0" dirty="0" smtClean="0">
                <a:solidFill>
                  <a:srgbClr val="FF6666"/>
                </a:solidFill>
                <a:latin typeface="Eurostile"/>
                <a:cs typeface="Eurostile"/>
              </a:rPr>
              <a:t> Zerbi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857079" y="6361074"/>
            <a:ext cx="2841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Milano-</a:t>
            </a:r>
            <a:r>
              <a:rPr lang="en-US" sz="1600" dirty="0" err="1" smtClean="0">
                <a:solidFill>
                  <a:srgbClr val="FF6666"/>
                </a:solidFill>
                <a:latin typeface="Eurostile"/>
                <a:cs typeface="Eurostile"/>
              </a:rPr>
              <a:t>Brera</a:t>
            </a:r>
            <a:r>
              <a:rPr lang="en-US" sz="1600" baseline="0" dirty="0" smtClean="0">
                <a:solidFill>
                  <a:srgbClr val="FF6666"/>
                </a:solidFill>
                <a:latin typeface="Eurostile"/>
                <a:cs typeface="Eurostile"/>
              </a:rPr>
              <a:t> </a:t>
            </a:r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– Oct. 1</a:t>
            </a:r>
            <a:r>
              <a:rPr lang="en-US" sz="1600" baseline="30000" dirty="0" smtClean="0">
                <a:solidFill>
                  <a:srgbClr val="FF6666"/>
                </a:solidFill>
                <a:latin typeface="Eurostile"/>
                <a:cs typeface="Eurostile"/>
              </a:rPr>
              <a:t>st</a:t>
            </a:r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 , 2013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</p:spTree>
    <p:extLst>
      <p:ext uri="{BB962C8B-B14F-4D97-AF65-F5344CB8AC3E}">
        <p14:creationId xmlns:p14="http://schemas.microsoft.com/office/powerpoint/2010/main" val="55920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457200" rtl="0" eaLnBrk="1" latinLnBrk="0" hangingPunct="1">
        <a:spcBef>
          <a:spcPct val="0"/>
        </a:spcBef>
        <a:buNone/>
        <a:defRPr sz="2800" kern="1200">
          <a:solidFill>
            <a:srgbClr val="FF6666"/>
          </a:solidFill>
          <a:latin typeface="Eurostile"/>
          <a:ea typeface="+mj-ea"/>
          <a:cs typeface="Eurostil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Eurostile"/>
          <a:ea typeface="+mn-ea"/>
          <a:cs typeface="Eurostil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Eurostile"/>
          <a:ea typeface="+mn-ea"/>
          <a:cs typeface="Eurostil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Eurostile"/>
          <a:ea typeface="+mn-ea"/>
          <a:cs typeface="Eurostil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500" y="2130425"/>
            <a:ext cx="835025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HIRES Face-to-Face meeting:</a:t>
            </a:r>
            <a:br>
              <a:rPr lang="en-US" sz="3600" dirty="0" smtClean="0"/>
            </a:br>
            <a:r>
              <a:rPr lang="en-US" sz="3200" dirty="0" smtClean="0"/>
              <a:t>Steering Splinter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6950" y="38862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800" dirty="0" smtClean="0"/>
              <a:t>F.M. Zerbi</a:t>
            </a:r>
          </a:p>
          <a:p>
            <a:pPr algn="r"/>
            <a:r>
              <a:rPr lang="en-US" sz="2800" dirty="0" smtClean="0"/>
              <a:t>(the HIRES Initiative)</a:t>
            </a:r>
            <a:endParaRPr 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55625" y="3600450"/>
            <a:ext cx="8112125" cy="0"/>
          </a:xfrm>
          <a:prstGeom prst="line">
            <a:avLst/>
          </a:pr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141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INAF for HIRES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HIRES (as any other RI “large” activity) is strategically coordinated by the Scientific Directorate which allocates and harmonizes the resources (FTE and cash) within the Institutes. </a:t>
            </a:r>
          </a:p>
          <a:p>
            <a:r>
              <a:rPr lang="en-US" dirty="0" smtClean="0"/>
              <a:t>The </a:t>
            </a:r>
            <a:r>
              <a:rPr lang="en-US" i="1" dirty="0" smtClean="0"/>
              <a:t>Central Office of Engineering</a:t>
            </a:r>
            <a:r>
              <a:rPr lang="en-US" dirty="0" smtClean="0"/>
              <a:t>, located at the HQ, provide supports for Project Management, System Engineering, QA/PA. The HQ provide also support for budget, accounting, auditing, etc. </a:t>
            </a:r>
          </a:p>
          <a:p>
            <a:r>
              <a:rPr lang="en-US" dirty="0" smtClean="0"/>
              <a:t>An example of the new central ruling is the indication of a representative of INAF (me) as spokesman of the Initiative.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212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INAF for HIRES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Expertise (distributed) </a:t>
            </a:r>
            <a:r>
              <a:rPr lang="en-US" dirty="0" smtClean="0"/>
              <a:t>in INAF covers most of the areas of interest for HIRES (Optics, </a:t>
            </a:r>
            <a:r>
              <a:rPr lang="en-US" dirty="0" err="1" smtClean="0"/>
              <a:t>Ao</a:t>
            </a:r>
            <a:r>
              <a:rPr lang="en-US" dirty="0" smtClean="0"/>
              <a:t>, Mechanics, ICS, ICS, DRS, etc.)</a:t>
            </a:r>
          </a:p>
          <a:p>
            <a:r>
              <a:rPr lang="en-US" u="sng" dirty="0" smtClean="0"/>
              <a:t>Facilities (distributed) </a:t>
            </a:r>
            <a:r>
              <a:rPr lang="en-US" dirty="0" smtClean="0"/>
              <a:t>in INAF allows the integration of large systems (including satellites) at various level of cleanliness. </a:t>
            </a:r>
          </a:p>
          <a:p>
            <a:r>
              <a:rPr lang="en-US" u="sng" dirty="0" smtClean="0"/>
              <a:t>Cash (predicted) </a:t>
            </a:r>
            <a:r>
              <a:rPr lang="en-US" dirty="0" smtClean="0"/>
              <a:t>is available for ESFRI infrastructures (currently 120 M€ per year for all disciplines) in which HIRES can be accommodated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9958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Menu of the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1348" y="2314801"/>
            <a:ext cx="7245452" cy="217012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Initiative vs. Consortium </a:t>
            </a:r>
          </a:p>
          <a:p>
            <a:r>
              <a:rPr lang="en-US" dirty="0" smtClean="0"/>
              <a:t>Italian Proposal for the Project Office</a:t>
            </a:r>
          </a:p>
          <a:p>
            <a:r>
              <a:rPr lang="en-US" dirty="0" smtClean="0"/>
              <a:t>Next steps toward the call (depending on first point)</a:t>
            </a:r>
          </a:p>
          <a:p>
            <a:r>
              <a:rPr lang="en-US" dirty="0" smtClean="0"/>
              <a:t>AOB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48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401390" y="3094636"/>
            <a:ext cx="66493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Initiative Versus Consortium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3903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Initiative vs. Consortium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Initiative:</a:t>
            </a:r>
          </a:p>
          <a:p>
            <a:pPr lvl="1"/>
            <a:r>
              <a:rPr lang="en-US" dirty="0" smtClean="0"/>
              <a:t>Collective Strategic Governance</a:t>
            </a:r>
          </a:p>
          <a:p>
            <a:pPr lvl="1"/>
            <a:r>
              <a:rPr lang="en-US" dirty="0" smtClean="0"/>
              <a:t>Inclusive and not Exclusive</a:t>
            </a:r>
          </a:p>
          <a:p>
            <a:pPr lvl="1"/>
            <a:r>
              <a:rPr lang="en-US" dirty="0" smtClean="0"/>
              <a:t>Expertise-oriented working group</a:t>
            </a:r>
          </a:p>
          <a:p>
            <a:pPr lvl="1"/>
            <a:r>
              <a:rPr lang="en-US" dirty="0" smtClean="0"/>
              <a:t>Requires limited commitment and personnel allocation.</a:t>
            </a:r>
          </a:p>
          <a:p>
            <a:r>
              <a:rPr lang="en-US" dirty="0" smtClean="0"/>
              <a:t>Consortium:</a:t>
            </a:r>
          </a:p>
          <a:p>
            <a:pPr lvl="1"/>
            <a:r>
              <a:rPr lang="en-US" dirty="0" smtClean="0"/>
              <a:t>Strategic Governance with a PI</a:t>
            </a:r>
          </a:p>
          <a:p>
            <a:pPr lvl="1"/>
            <a:r>
              <a:rPr lang="en-US" dirty="0" smtClean="0"/>
              <a:t>Shaped on a precise guideline (exclusive)</a:t>
            </a:r>
          </a:p>
          <a:p>
            <a:pPr lvl="1"/>
            <a:r>
              <a:rPr lang="en-US" dirty="0" smtClean="0"/>
              <a:t>Work-Packages Breakdown of the activities</a:t>
            </a:r>
          </a:p>
          <a:p>
            <a:pPr lvl="1"/>
            <a:r>
              <a:rPr lang="en-US" dirty="0" smtClean="0"/>
              <a:t>Requires larger commitment and personnel allocation.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859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question we have to transit from Initiative to Consortium at the latest before answering the Call from ESO. </a:t>
            </a:r>
          </a:p>
          <a:p>
            <a:r>
              <a:rPr lang="en-US" dirty="0" smtClean="0"/>
              <a:t>No question we have to kick-off </a:t>
            </a:r>
            <a:r>
              <a:rPr lang="en-US" dirty="0"/>
              <a:t>as soon as </a:t>
            </a:r>
            <a:r>
              <a:rPr lang="en-US" dirty="0" smtClean="0"/>
              <a:t>possible the activities that allows us to complete this transformation.</a:t>
            </a:r>
          </a:p>
          <a:p>
            <a:r>
              <a:rPr lang="en-US" dirty="0" smtClean="0"/>
              <a:t>The question is to understand the best suited timing for the transition for all of us in sight of the general E-ELT project status.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00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needed for the “transition” (I)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 Driving Science Case</a:t>
            </a:r>
          </a:p>
          <a:p>
            <a:pPr lvl="1"/>
            <a:r>
              <a:rPr lang="en-US" dirty="0" smtClean="0"/>
              <a:t>Identification of the case(s) within the team</a:t>
            </a:r>
          </a:p>
          <a:p>
            <a:pPr lvl="1"/>
            <a:r>
              <a:rPr lang="en-US" dirty="0" smtClean="0"/>
              <a:t>“pressure” for their inclusion in the ESO call</a:t>
            </a:r>
          </a:p>
          <a:p>
            <a:r>
              <a:rPr lang="en-US" dirty="0" smtClean="0"/>
              <a:t>GTO Science Program</a:t>
            </a:r>
          </a:p>
          <a:p>
            <a:pPr lvl="1"/>
            <a:r>
              <a:rPr lang="en-US" dirty="0" smtClean="0"/>
              <a:t>Identification of the Program within the team</a:t>
            </a:r>
          </a:p>
          <a:p>
            <a:pPr lvl="1"/>
            <a:r>
              <a:rPr lang="en-US" dirty="0" smtClean="0"/>
              <a:t>“guess” about its accommodation in the given GTO time</a:t>
            </a:r>
          </a:p>
          <a:p>
            <a:r>
              <a:rPr lang="en-US" dirty="0" smtClean="0"/>
              <a:t>The above two items are needed for:</a:t>
            </a:r>
          </a:p>
          <a:p>
            <a:pPr lvl="1"/>
            <a:r>
              <a:rPr lang="en-US" dirty="0" smtClean="0"/>
              <a:t>Identification of the Interested Partners</a:t>
            </a:r>
          </a:p>
          <a:p>
            <a:pPr lvl="1"/>
            <a:r>
              <a:rPr lang="en-US" dirty="0" smtClean="0"/>
              <a:t>Identification of the governing structure (including the PI)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484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Steps needed for the “transition”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Instrument Concept</a:t>
            </a:r>
          </a:p>
          <a:p>
            <a:pPr lvl="1"/>
            <a:r>
              <a:rPr lang="en-US" dirty="0" smtClean="0"/>
              <a:t>Identify a concept responding to the driving science case(s) of proven feasibility</a:t>
            </a:r>
          </a:p>
          <a:p>
            <a:pPr lvl="1"/>
            <a:r>
              <a:rPr lang="en-US" dirty="0" smtClean="0"/>
              <a:t>Gather the necessary expertise to design and procure it</a:t>
            </a:r>
          </a:p>
          <a:p>
            <a:pPr lvl="1"/>
            <a:r>
              <a:rPr lang="en-US" dirty="0" smtClean="0"/>
              <a:t>Break down the work in a reasonable and affordable way</a:t>
            </a:r>
          </a:p>
          <a:p>
            <a:r>
              <a:rPr lang="en-US" dirty="0" smtClean="0"/>
              <a:t>Funds</a:t>
            </a:r>
          </a:p>
          <a:p>
            <a:pPr lvl="1"/>
            <a:r>
              <a:rPr lang="en-US" dirty="0" smtClean="0"/>
              <a:t>Identify the source(s) to guarantee the covering of the cost-to-completion of the Instrument and related breakdown</a:t>
            </a:r>
            <a:endParaRPr lang="en-US" dirty="0"/>
          </a:p>
          <a:p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Set up a structure to ensures the governance of the project and and adequate representation of the stakeholders.</a:t>
            </a:r>
          </a:p>
        </p:txBody>
      </p:sp>
    </p:spTree>
    <p:extLst>
      <p:ext uri="{BB962C8B-B14F-4D97-AF65-F5344CB8AC3E}">
        <p14:creationId xmlns:p14="http://schemas.microsoft.com/office/powerpoint/2010/main" val="229082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Science Case:</a:t>
            </a:r>
          </a:p>
          <a:p>
            <a:pPr lvl="1"/>
            <a:r>
              <a:rPr lang="en-US" dirty="0" smtClean="0"/>
              <a:t>It is “large” and not “prioritized”. Difficult to push it as baseline. </a:t>
            </a:r>
          </a:p>
          <a:p>
            <a:pPr lvl="1"/>
            <a:r>
              <a:rPr lang="en-US" dirty="0" smtClean="0"/>
              <a:t>It answers to the question “what HIRES can do” but not “what HIRES must do”.</a:t>
            </a:r>
          </a:p>
          <a:p>
            <a:r>
              <a:rPr lang="en-US" dirty="0" smtClean="0"/>
              <a:t>The Instrumental Concept:</a:t>
            </a:r>
          </a:p>
          <a:p>
            <a:pPr lvl="1"/>
            <a:r>
              <a:rPr lang="en-US" dirty="0" smtClean="0"/>
              <a:t>It scares the average </a:t>
            </a:r>
            <a:r>
              <a:rPr lang="en-US" dirty="0" err="1" smtClean="0"/>
              <a:t>ESian</a:t>
            </a:r>
            <a:r>
              <a:rPr lang="en-US" dirty="0" smtClean="0"/>
              <a:t> for complexity, distribution, impact etc. </a:t>
            </a:r>
          </a:p>
          <a:p>
            <a:r>
              <a:rPr lang="en-US" dirty="0" smtClean="0"/>
              <a:t>GTO:</a:t>
            </a:r>
          </a:p>
          <a:p>
            <a:pPr lvl="1"/>
            <a:r>
              <a:rPr lang="en-US" dirty="0" smtClean="0"/>
              <a:t>GTO science has not been fully identified yet.</a:t>
            </a:r>
          </a:p>
          <a:p>
            <a:pPr lvl="1"/>
            <a:r>
              <a:rPr lang="en-US" dirty="0" smtClean="0"/>
              <a:t>Concept + Science appear disproportioned with respect to the even more favorable amount of GTO we could possibly expect.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393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5204" y="2949961"/>
            <a:ext cx="35332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INAF for HIRES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44247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8740</TotalTime>
  <Words>619</Words>
  <Application>Microsoft Macintosh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HIRES Face-to-Face meeting: Steering Splinter</vt:lpstr>
      <vt:lpstr>Menu of the Day</vt:lpstr>
      <vt:lpstr>PowerPoint Presentation</vt:lpstr>
      <vt:lpstr>Initiative vs. Consortium</vt:lpstr>
      <vt:lpstr>Transition</vt:lpstr>
      <vt:lpstr>Steps needed for the “transition” (I)</vt:lpstr>
      <vt:lpstr>Steps needed for the “transition” (II)</vt:lpstr>
      <vt:lpstr>Current Status</vt:lpstr>
      <vt:lpstr>PowerPoint Presentation</vt:lpstr>
      <vt:lpstr>INAF for HIRES (II)</vt:lpstr>
      <vt:lpstr>INAF for HIRES (II)</vt:lpstr>
    </vt:vector>
  </TitlesOfParts>
  <Company>INAF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HIRES: High Resolution Spectroscopy in the Context of E-ELT</dc:title>
  <dc:creator>Filippo Maria Zerbi</dc:creator>
  <cp:lastModifiedBy>Filippo Maria Zerbi</cp:lastModifiedBy>
  <cp:revision>79</cp:revision>
  <dcterms:created xsi:type="dcterms:W3CDTF">2013-06-20T20:57:29Z</dcterms:created>
  <dcterms:modified xsi:type="dcterms:W3CDTF">2013-10-07T10:18:55Z</dcterms:modified>
</cp:coreProperties>
</file>