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302" r:id="rId3"/>
    <p:sldId id="304" r:id="rId4"/>
    <p:sldId id="308" r:id="rId5"/>
    <p:sldId id="309" r:id="rId6"/>
    <p:sldId id="257" r:id="rId7"/>
    <p:sldId id="303" r:id="rId8"/>
    <p:sldId id="305" r:id="rId9"/>
    <p:sldId id="306" r:id="rId10"/>
    <p:sldId id="300" r:id="rId11"/>
    <p:sldId id="297" r:id="rId12"/>
    <p:sldId id="311" r:id="rId13"/>
    <p:sldId id="312" r:id="rId14"/>
    <p:sldId id="296" r:id="rId15"/>
    <p:sldId id="310" r:id="rId16"/>
    <p:sldId id="301" r:id="rId17"/>
    <p:sldId id="313"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66"/>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2" d="100"/>
          <a:sy n="72" d="100"/>
        </p:scale>
        <p:origin x="-1416"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Click to edit Master subtitle style</a:t>
            </a:r>
            <a:endParaRPr lang="en-US"/>
          </a:p>
        </p:txBody>
      </p:sp>
    </p:spTree>
    <p:extLst>
      <p:ext uri="{BB962C8B-B14F-4D97-AF65-F5344CB8AC3E}">
        <p14:creationId xmlns:p14="http://schemas.microsoft.com/office/powerpoint/2010/main" val="227398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2349528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it-IT"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1123910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Content Placeholder 2"/>
          <p:cNvSpPr>
            <a:spLocks noGrp="1"/>
          </p:cNvSpPr>
          <p:nvPr>
            <p:ph idx="1"/>
          </p:nvPr>
        </p:nvSpPr>
        <p:spPr/>
        <p:txBody>
          <a:bodyPr/>
          <a:lstStyle/>
          <a:p>
            <a:pPr lvl="0"/>
            <a:r>
              <a:rPr lang="it-IT" dirty="0" smtClean="0"/>
              <a:t>Click to </a:t>
            </a:r>
            <a:r>
              <a:rPr lang="it-IT" dirty="0" err="1" smtClean="0"/>
              <a:t>edit</a:t>
            </a:r>
            <a:r>
              <a:rPr lang="it-IT" dirty="0" smtClean="0"/>
              <a:t> Master text </a:t>
            </a:r>
            <a:r>
              <a:rPr lang="it-IT" dirty="0" err="1" smtClean="0"/>
              <a:t>styles</a:t>
            </a:r>
            <a:endParaRPr lang="it-IT" dirty="0" smtClean="0"/>
          </a:p>
          <a:p>
            <a:pPr lvl="1"/>
            <a:r>
              <a:rPr lang="it-IT" dirty="0" smtClean="0"/>
              <a:t>Second </a:t>
            </a:r>
            <a:r>
              <a:rPr lang="it-IT" dirty="0" err="1" smtClean="0"/>
              <a:t>level</a:t>
            </a:r>
            <a:endParaRPr lang="it-IT" dirty="0" smtClean="0"/>
          </a:p>
          <a:p>
            <a:pPr lvl="2"/>
            <a:r>
              <a:rPr lang="it-IT" dirty="0" smtClean="0"/>
              <a:t>Third </a:t>
            </a:r>
            <a:r>
              <a:rPr lang="it-IT" dirty="0" err="1" smtClean="0"/>
              <a:t>level</a:t>
            </a:r>
            <a:endParaRPr lang="it-IT" dirty="0" smtClean="0"/>
          </a:p>
          <a:p>
            <a:pPr lvl="3"/>
            <a:r>
              <a:rPr lang="it-IT" dirty="0" err="1" smtClean="0"/>
              <a:t>Fourth</a:t>
            </a:r>
            <a:r>
              <a:rPr lang="it-IT" dirty="0" smtClean="0"/>
              <a:t> </a:t>
            </a:r>
            <a:r>
              <a:rPr lang="it-IT" dirty="0" err="1" smtClean="0"/>
              <a:t>level</a:t>
            </a:r>
            <a:endParaRPr lang="it-IT" dirty="0" smtClean="0"/>
          </a:p>
          <a:p>
            <a:pPr lvl="4"/>
            <a:r>
              <a:rPr lang="it-IT" dirty="0" err="1" smtClean="0"/>
              <a:t>Fifth</a:t>
            </a:r>
            <a:r>
              <a:rPr lang="it-IT" dirty="0" smtClean="0"/>
              <a:t> </a:t>
            </a:r>
            <a:r>
              <a:rPr lang="it-IT" dirty="0" err="1" smtClean="0"/>
              <a:t>level</a:t>
            </a:r>
            <a:endParaRPr lang="en-US" dirty="0"/>
          </a:p>
        </p:txBody>
      </p:sp>
    </p:spTree>
    <p:extLst>
      <p:ext uri="{BB962C8B-B14F-4D97-AF65-F5344CB8AC3E}">
        <p14:creationId xmlns:p14="http://schemas.microsoft.com/office/powerpoint/2010/main" val="753559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it-IT"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2187273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1165310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3755640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1940556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2460012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379167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E542840-9F69-BA4A-BAF5-2DB69A556825}" type="datetimeFigureOut">
              <a:rPr lang="en-US" smtClean="0"/>
              <a:t>9/30/13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D7313A0-227E-0A49-81F1-9E8CF47FAAA7}" type="slidenum">
              <a:rPr lang="en-US" smtClean="0"/>
              <a:t>‹#›</a:t>
            </a:fld>
            <a:endParaRPr lang="en-US"/>
          </a:p>
        </p:txBody>
      </p:sp>
    </p:spTree>
    <p:extLst>
      <p:ext uri="{BB962C8B-B14F-4D97-AF65-F5344CB8AC3E}">
        <p14:creationId xmlns:p14="http://schemas.microsoft.com/office/powerpoint/2010/main" val="201047200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tif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53633" y="189025"/>
            <a:ext cx="5404521" cy="652842"/>
          </a:xfrm>
          <a:prstGeom prst="rect">
            <a:avLst/>
          </a:prstGeom>
        </p:spPr>
        <p:txBody>
          <a:bodyPr vert="horz" lIns="91440" tIns="45720" rIns="91440" bIns="45720" rtlCol="0" anchor="ctr">
            <a:normAutofit/>
          </a:bodyPr>
          <a:lstStyle/>
          <a:p>
            <a:r>
              <a:rPr lang="it-IT" dirty="0" smtClean="0"/>
              <a:t>Click to </a:t>
            </a:r>
            <a:r>
              <a:rPr lang="it-IT" dirty="0" err="1" smtClean="0"/>
              <a:t>edit</a:t>
            </a:r>
            <a:r>
              <a:rPr lang="it-IT" dirty="0" smtClean="0"/>
              <a:t> Master </a:t>
            </a:r>
            <a:r>
              <a:rPr lang="it-IT" dirty="0" err="1" smtClean="0"/>
              <a:t>title</a:t>
            </a:r>
            <a:r>
              <a:rPr lang="it-IT" dirty="0" smtClean="0"/>
              <a:t> style</a:t>
            </a:r>
            <a:endParaRPr lang="en-US" dirty="0"/>
          </a:p>
        </p:txBody>
      </p:sp>
      <p:sp>
        <p:nvSpPr>
          <p:cNvPr id="3" name="Text Placeholder 2"/>
          <p:cNvSpPr>
            <a:spLocks noGrp="1"/>
          </p:cNvSpPr>
          <p:nvPr>
            <p:ph type="body" idx="1"/>
          </p:nvPr>
        </p:nvSpPr>
        <p:spPr>
          <a:xfrm>
            <a:off x="1441348" y="1155784"/>
            <a:ext cx="7245452" cy="4970380"/>
          </a:xfrm>
          <a:prstGeom prst="rect">
            <a:avLst/>
          </a:prstGeom>
        </p:spPr>
        <p:txBody>
          <a:bodyPr vert="horz" lIns="91440" tIns="45720" rIns="91440" bIns="45720" rtlCol="0">
            <a:normAutofit/>
          </a:bodyPr>
          <a:lstStyle/>
          <a:p>
            <a:pPr lvl="0"/>
            <a:r>
              <a:rPr lang="it-IT" dirty="0" smtClean="0"/>
              <a:t>Click to </a:t>
            </a:r>
            <a:r>
              <a:rPr lang="it-IT" dirty="0" err="1" smtClean="0"/>
              <a:t>edit</a:t>
            </a:r>
            <a:r>
              <a:rPr lang="it-IT" dirty="0" smtClean="0"/>
              <a:t> Master text </a:t>
            </a:r>
            <a:r>
              <a:rPr lang="it-IT" dirty="0" err="1" smtClean="0"/>
              <a:t>styles</a:t>
            </a:r>
            <a:endParaRPr lang="it-IT" dirty="0" smtClean="0"/>
          </a:p>
          <a:p>
            <a:pPr lvl="1"/>
            <a:r>
              <a:rPr lang="it-IT" dirty="0" smtClean="0"/>
              <a:t>Second </a:t>
            </a:r>
            <a:r>
              <a:rPr lang="it-IT" dirty="0" err="1" smtClean="0"/>
              <a:t>level</a:t>
            </a:r>
            <a:endParaRPr lang="it-IT" dirty="0" smtClean="0"/>
          </a:p>
          <a:p>
            <a:pPr lvl="2"/>
            <a:r>
              <a:rPr lang="it-IT" dirty="0" smtClean="0"/>
              <a:t>Third </a:t>
            </a:r>
            <a:r>
              <a:rPr lang="it-IT" dirty="0" err="1" smtClean="0"/>
              <a:t>level</a:t>
            </a:r>
            <a:endParaRPr lang="it-IT" dirty="0" smtClean="0"/>
          </a:p>
          <a:p>
            <a:pPr lvl="3"/>
            <a:r>
              <a:rPr lang="it-IT" dirty="0" err="1" smtClean="0"/>
              <a:t>Fourth</a:t>
            </a:r>
            <a:r>
              <a:rPr lang="it-IT" dirty="0" smtClean="0"/>
              <a:t> </a:t>
            </a:r>
            <a:r>
              <a:rPr lang="it-IT" dirty="0" err="1" smtClean="0"/>
              <a:t>level</a:t>
            </a:r>
            <a:endParaRPr lang="it-IT" dirty="0" smtClean="0"/>
          </a:p>
          <a:p>
            <a:pPr lvl="4"/>
            <a:r>
              <a:rPr lang="it-IT" dirty="0" err="1" smtClean="0"/>
              <a:t>Fifth</a:t>
            </a:r>
            <a:r>
              <a:rPr lang="it-IT" dirty="0" smtClean="0"/>
              <a:t> </a:t>
            </a:r>
            <a:r>
              <a:rPr lang="it-IT" dirty="0" err="1" smtClean="0"/>
              <a:t>level</a:t>
            </a:r>
            <a:endParaRPr lang="en-US" dirty="0"/>
          </a:p>
        </p:txBody>
      </p:sp>
      <p:pic>
        <p:nvPicPr>
          <p:cNvPr id="7" name="Picture 6" descr="logo-HIRES.tiff"/>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778000" cy="1533655"/>
          </a:xfrm>
          <a:prstGeom prst="rect">
            <a:avLst/>
          </a:prstGeom>
        </p:spPr>
      </p:pic>
      <p:sp>
        <p:nvSpPr>
          <p:cNvPr id="8" name="Freeform 7"/>
          <p:cNvSpPr/>
          <p:nvPr userDrawn="1"/>
        </p:nvSpPr>
        <p:spPr>
          <a:xfrm>
            <a:off x="98995" y="266020"/>
            <a:ext cx="8982916" cy="2091477"/>
          </a:xfrm>
          <a:custGeom>
            <a:avLst/>
            <a:gdLst>
              <a:gd name="connsiteX0" fmla="*/ 0 w 8982916"/>
              <a:gd name="connsiteY0" fmla="*/ 806424 h 2091477"/>
              <a:gd name="connsiteX1" fmla="*/ 620889 w 8982916"/>
              <a:gd name="connsiteY1" fmla="*/ 2076424 h 2091477"/>
              <a:gd name="connsiteX2" fmla="*/ 2187222 w 8982916"/>
              <a:gd name="connsiteY2" fmla="*/ 44424 h 2091477"/>
              <a:gd name="connsiteX3" fmla="*/ 4021667 w 8982916"/>
              <a:gd name="connsiteY3" fmla="*/ 679424 h 2091477"/>
              <a:gd name="connsiteX4" fmla="*/ 8551333 w 8982916"/>
              <a:gd name="connsiteY4" fmla="*/ 735869 h 2091477"/>
              <a:gd name="connsiteX5" fmla="*/ 8833555 w 8982916"/>
              <a:gd name="connsiteY5" fmla="*/ 171424 h 209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82916" h="2091477">
                <a:moveTo>
                  <a:pt x="0" y="806424"/>
                </a:moveTo>
                <a:cubicBezTo>
                  <a:pt x="128176" y="1504924"/>
                  <a:pt x="256352" y="2203424"/>
                  <a:pt x="620889" y="2076424"/>
                </a:cubicBezTo>
                <a:cubicBezTo>
                  <a:pt x="985426" y="1949424"/>
                  <a:pt x="1620426" y="277257"/>
                  <a:pt x="2187222" y="44424"/>
                </a:cubicBezTo>
                <a:cubicBezTo>
                  <a:pt x="2754018" y="-188409"/>
                  <a:pt x="2960982" y="564183"/>
                  <a:pt x="4021667" y="679424"/>
                </a:cubicBezTo>
                <a:cubicBezTo>
                  <a:pt x="5082352" y="794665"/>
                  <a:pt x="7749352" y="820536"/>
                  <a:pt x="8551333" y="735869"/>
                </a:cubicBezTo>
                <a:cubicBezTo>
                  <a:pt x="9353314" y="651202"/>
                  <a:pt x="8781814" y="218461"/>
                  <a:pt x="8833555" y="171424"/>
                </a:cubicBezTo>
              </a:path>
            </a:pathLst>
          </a:custGeom>
          <a:ln>
            <a:solidFill>
              <a:srgbClr val="6666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userDrawn="1"/>
        </p:nvSpPr>
        <p:spPr>
          <a:xfrm>
            <a:off x="112889" y="6202103"/>
            <a:ext cx="8833555" cy="528896"/>
          </a:xfrm>
          <a:custGeom>
            <a:avLst/>
            <a:gdLst>
              <a:gd name="connsiteX0" fmla="*/ 0 w 8833555"/>
              <a:gd name="connsiteY0" fmla="*/ 528896 h 528896"/>
              <a:gd name="connsiteX1" fmla="*/ 903111 w 8833555"/>
              <a:gd name="connsiteY1" fmla="*/ 6785 h 528896"/>
              <a:gd name="connsiteX2" fmla="*/ 4473222 w 8833555"/>
              <a:gd name="connsiteY2" fmla="*/ 218452 h 528896"/>
              <a:gd name="connsiteX3" fmla="*/ 7958667 w 8833555"/>
              <a:gd name="connsiteY3" fmla="*/ 20896 h 528896"/>
              <a:gd name="connsiteX4" fmla="*/ 8833555 w 8833555"/>
              <a:gd name="connsiteY4" fmla="*/ 472452 h 528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3555" h="528896">
                <a:moveTo>
                  <a:pt x="0" y="528896"/>
                </a:moveTo>
                <a:cubicBezTo>
                  <a:pt x="78787" y="293711"/>
                  <a:pt x="157574" y="58526"/>
                  <a:pt x="903111" y="6785"/>
                </a:cubicBezTo>
                <a:cubicBezTo>
                  <a:pt x="1648648" y="-44956"/>
                  <a:pt x="3297296" y="216100"/>
                  <a:pt x="4473222" y="218452"/>
                </a:cubicBezTo>
                <a:cubicBezTo>
                  <a:pt x="5649148" y="220804"/>
                  <a:pt x="7231945" y="-21437"/>
                  <a:pt x="7958667" y="20896"/>
                </a:cubicBezTo>
                <a:cubicBezTo>
                  <a:pt x="8685389" y="63229"/>
                  <a:pt x="8694796" y="524193"/>
                  <a:pt x="8833555" y="472452"/>
                </a:cubicBezTo>
              </a:path>
            </a:pathLst>
          </a:custGeom>
          <a:ln>
            <a:solidFill>
              <a:srgbClr val="6666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TextBox 11"/>
          <p:cNvSpPr txBox="1"/>
          <p:nvPr userDrawn="1"/>
        </p:nvSpPr>
        <p:spPr>
          <a:xfrm>
            <a:off x="402708" y="6380239"/>
            <a:ext cx="1766730" cy="338554"/>
          </a:xfrm>
          <a:prstGeom prst="rect">
            <a:avLst/>
          </a:prstGeom>
          <a:noFill/>
        </p:spPr>
        <p:txBody>
          <a:bodyPr wrap="none" rtlCol="0">
            <a:spAutoFit/>
          </a:bodyPr>
          <a:lstStyle/>
          <a:p>
            <a:r>
              <a:rPr lang="en-US" sz="1600" dirty="0" smtClean="0">
                <a:solidFill>
                  <a:srgbClr val="FF6666"/>
                </a:solidFill>
                <a:latin typeface="Eurostile"/>
                <a:cs typeface="Eurostile"/>
              </a:rPr>
              <a:t>Filippo Maria</a:t>
            </a:r>
            <a:r>
              <a:rPr lang="en-US" sz="1600" baseline="0" dirty="0" smtClean="0">
                <a:solidFill>
                  <a:srgbClr val="FF6666"/>
                </a:solidFill>
                <a:latin typeface="Eurostile"/>
                <a:cs typeface="Eurostile"/>
              </a:rPr>
              <a:t> Zerbi</a:t>
            </a:r>
            <a:endParaRPr lang="en-US" sz="1600" dirty="0">
              <a:solidFill>
                <a:srgbClr val="FF6666"/>
              </a:solidFill>
              <a:latin typeface="Eurostile"/>
              <a:cs typeface="Eurostile"/>
            </a:endParaRPr>
          </a:p>
        </p:txBody>
      </p:sp>
      <p:sp>
        <p:nvSpPr>
          <p:cNvPr id="13" name="TextBox 12"/>
          <p:cNvSpPr txBox="1"/>
          <p:nvPr userDrawn="1"/>
        </p:nvSpPr>
        <p:spPr>
          <a:xfrm>
            <a:off x="5857079" y="6361074"/>
            <a:ext cx="2841142" cy="338554"/>
          </a:xfrm>
          <a:prstGeom prst="rect">
            <a:avLst/>
          </a:prstGeom>
          <a:noFill/>
        </p:spPr>
        <p:txBody>
          <a:bodyPr wrap="none" rtlCol="0">
            <a:spAutoFit/>
          </a:bodyPr>
          <a:lstStyle/>
          <a:p>
            <a:r>
              <a:rPr lang="en-US" sz="1600" dirty="0" smtClean="0">
                <a:solidFill>
                  <a:srgbClr val="FF6666"/>
                </a:solidFill>
                <a:latin typeface="Eurostile"/>
                <a:cs typeface="Eurostile"/>
              </a:rPr>
              <a:t>Milano-</a:t>
            </a:r>
            <a:r>
              <a:rPr lang="en-US" sz="1600" dirty="0" err="1" smtClean="0">
                <a:solidFill>
                  <a:srgbClr val="FF6666"/>
                </a:solidFill>
                <a:latin typeface="Eurostile"/>
                <a:cs typeface="Eurostile"/>
              </a:rPr>
              <a:t>Brera</a:t>
            </a:r>
            <a:r>
              <a:rPr lang="en-US" sz="1600" baseline="0" dirty="0" smtClean="0">
                <a:solidFill>
                  <a:srgbClr val="FF6666"/>
                </a:solidFill>
                <a:latin typeface="Eurostile"/>
                <a:cs typeface="Eurostile"/>
              </a:rPr>
              <a:t> </a:t>
            </a:r>
            <a:r>
              <a:rPr lang="en-US" sz="1600" dirty="0" smtClean="0">
                <a:solidFill>
                  <a:srgbClr val="FF6666"/>
                </a:solidFill>
                <a:latin typeface="Eurostile"/>
                <a:cs typeface="Eurostile"/>
              </a:rPr>
              <a:t>– Oct. 1</a:t>
            </a:r>
            <a:r>
              <a:rPr lang="en-US" sz="1600" baseline="30000" dirty="0" smtClean="0">
                <a:solidFill>
                  <a:srgbClr val="FF6666"/>
                </a:solidFill>
                <a:latin typeface="Eurostile"/>
                <a:cs typeface="Eurostile"/>
              </a:rPr>
              <a:t>st</a:t>
            </a:r>
            <a:r>
              <a:rPr lang="en-US" sz="1600" dirty="0" smtClean="0">
                <a:solidFill>
                  <a:srgbClr val="FF6666"/>
                </a:solidFill>
                <a:latin typeface="Eurostile"/>
                <a:cs typeface="Eurostile"/>
              </a:rPr>
              <a:t> , 2013</a:t>
            </a:r>
            <a:endParaRPr lang="en-US" sz="1600" dirty="0">
              <a:solidFill>
                <a:srgbClr val="FF6666"/>
              </a:solidFill>
              <a:latin typeface="Eurostile"/>
              <a:cs typeface="Eurostile"/>
            </a:endParaRPr>
          </a:p>
        </p:txBody>
      </p:sp>
    </p:spTree>
    <p:extLst>
      <p:ext uri="{BB962C8B-B14F-4D97-AF65-F5344CB8AC3E}">
        <p14:creationId xmlns:p14="http://schemas.microsoft.com/office/powerpoint/2010/main" val="559209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457200" rtl="0" eaLnBrk="1" latinLnBrk="0" hangingPunct="1">
        <a:spcBef>
          <a:spcPct val="0"/>
        </a:spcBef>
        <a:buNone/>
        <a:defRPr sz="2800" kern="1200">
          <a:solidFill>
            <a:srgbClr val="FF6666"/>
          </a:solidFill>
          <a:latin typeface="Eurostile"/>
          <a:ea typeface="+mj-ea"/>
          <a:cs typeface="Eurostile"/>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Eurostile"/>
          <a:ea typeface="+mn-ea"/>
          <a:cs typeface="Eurostile"/>
        </a:defRPr>
      </a:lvl1pPr>
      <a:lvl2pPr marL="742950" indent="-285750" algn="l" defTabSz="457200" rtl="0" eaLnBrk="1" latinLnBrk="0" hangingPunct="1">
        <a:spcBef>
          <a:spcPct val="20000"/>
        </a:spcBef>
        <a:buFont typeface="Arial"/>
        <a:buChar char="–"/>
        <a:defRPr sz="2400" kern="1200">
          <a:solidFill>
            <a:schemeClr val="tx1"/>
          </a:solidFill>
          <a:latin typeface="Eurostile"/>
          <a:ea typeface="+mn-ea"/>
          <a:cs typeface="Eurostile"/>
        </a:defRPr>
      </a:lvl2pPr>
      <a:lvl3pPr marL="1143000" indent="-228600" algn="l" defTabSz="457200" rtl="0" eaLnBrk="1" latinLnBrk="0" hangingPunct="1">
        <a:spcBef>
          <a:spcPct val="20000"/>
        </a:spcBef>
        <a:buFont typeface="Arial"/>
        <a:buChar char="•"/>
        <a:defRPr sz="2200" kern="1200">
          <a:solidFill>
            <a:schemeClr val="tx1"/>
          </a:solidFill>
          <a:latin typeface="Eurostile"/>
          <a:ea typeface="+mn-ea"/>
          <a:cs typeface="Eurostile"/>
        </a:defRPr>
      </a:lvl3pPr>
      <a:lvl4pPr marL="1600200" indent="-228600" algn="l" defTabSz="457200" rtl="0" eaLnBrk="1" latinLnBrk="0" hangingPunct="1">
        <a:spcBef>
          <a:spcPct val="20000"/>
        </a:spcBef>
        <a:buFont typeface="Arial"/>
        <a:buChar char="–"/>
        <a:defRPr sz="2000" kern="1200">
          <a:solidFill>
            <a:schemeClr val="tx1"/>
          </a:solidFill>
          <a:latin typeface="Eurostile"/>
          <a:ea typeface="+mn-ea"/>
          <a:cs typeface="Eurostile"/>
        </a:defRPr>
      </a:lvl4pPr>
      <a:lvl5pPr marL="2057400" indent="-228600" algn="l" defTabSz="457200" rtl="0" eaLnBrk="1" latinLnBrk="0" hangingPunct="1">
        <a:spcBef>
          <a:spcPct val="20000"/>
        </a:spcBef>
        <a:buFont typeface="Arial"/>
        <a:buChar char="»"/>
        <a:defRPr sz="2000" kern="1200">
          <a:solidFill>
            <a:schemeClr val="tx1"/>
          </a:solidFill>
          <a:latin typeface="Eurostile"/>
          <a:ea typeface="+mn-ea"/>
          <a:cs typeface="Eurostil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6.emf"/><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emf"/><Relationship Id="rId1" Type="http://schemas.openxmlformats.org/officeDocument/2006/relationships/slideLayout" Target="../slideLayouts/slideLayout2.xml"/><Relationship Id="rId2"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5" Type="http://schemas.openxmlformats.org/officeDocument/2006/relationships/image" Target="../media/image13.JPG"/><Relationship Id="rId6" Type="http://schemas.openxmlformats.org/officeDocument/2006/relationships/image" Target="../media/image14.JPG"/><Relationship Id="rId7" Type="http://schemas.openxmlformats.org/officeDocument/2006/relationships/image" Target="../media/image15.JPG"/><Relationship Id="rId8" Type="http://schemas.openxmlformats.org/officeDocument/2006/relationships/image" Target="../media/image16.JPG"/><Relationship Id="rId9" Type="http://schemas.openxmlformats.org/officeDocument/2006/relationships/image" Target="../media/image17.JPG"/><Relationship Id="rId10" Type="http://schemas.openxmlformats.org/officeDocument/2006/relationships/image" Target="../media/image18.JPG"/><Relationship Id="rId11" Type="http://schemas.openxmlformats.org/officeDocument/2006/relationships/image" Target="../media/image19.JPG"/><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7500" y="2130425"/>
            <a:ext cx="8350250" cy="1470025"/>
          </a:xfrm>
        </p:spPr>
        <p:txBody>
          <a:bodyPr>
            <a:normAutofit/>
          </a:bodyPr>
          <a:lstStyle/>
          <a:p>
            <a:r>
              <a:rPr lang="en-US" sz="3600" dirty="0" smtClean="0"/>
              <a:t>HIRES Face-to-Face meeting:</a:t>
            </a:r>
            <a:br>
              <a:rPr lang="en-US" sz="3600" dirty="0" smtClean="0"/>
            </a:br>
            <a:r>
              <a:rPr lang="en-US" sz="3200" dirty="0" smtClean="0"/>
              <a:t>Introductory Remarks</a:t>
            </a:r>
            <a:endParaRPr lang="en-US" sz="3200" dirty="0"/>
          </a:p>
        </p:txBody>
      </p:sp>
      <p:sp>
        <p:nvSpPr>
          <p:cNvPr id="3" name="Subtitle 2"/>
          <p:cNvSpPr>
            <a:spLocks noGrp="1"/>
          </p:cNvSpPr>
          <p:nvPr>
            <p:ph type="subTitle" idx="1"/>
          </p:nvPr>
        </p:nvSpPr>
        <p:spPr>
          <a:xfrm>
            <a:off x="2266950" y="3886200"/>
            <a:ext cx="6400800" cy="1752600"/>
          </a:xfrm>
        </p:spPr>
        <p:txBody>
          <a:bodyPr>
            <a:normAutofit/>
          </a:bodyPr>
          <a:lstStyle/>
          <a:p>
            <a:pPr algn="r"/>
            <a:r>
              <a:rPr lang="en-US" sz="2800" dirty="0" smtClean="0"/>
              <a:t>F.M. Zerbi</a:t>
            </a:r>
          </a:p>
          <a:p>
            <a:pPr algn="r"/>
            <a:r>
              <a:rPr lang="en-US" sz="2800" dirty="0" smtClean="0"/>
              <a:t>(the HIRES Initiative)</a:t>
            </a:r>
            <a:endParaRPr lang="en-US" sz="2800" dirty="0"/>
          </a:p>
        </p:txBody>
      </p:sp>
      <p:cxnSp>
        <p:nvCxnSpPr>
          <p:cNvPr id="5" name="Straight Connector 4"/>
          <p:cNvCxnSpPr/>
          <p:nvPr/>
        </p:nvCxnSpPr>
        <p:spPr>
          <a:xfrm>
            <a:off x="555625" y="3600450"/>
            <a:ext cx="8112125" cy="0"/>
          </a:xfrm>
          <a:prstGeom prst="line">
            <a:avLst/>
          </a:prstGeom>
          <a:ln>
            <a:solidFill>
              <a:srgbClr val="6666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114165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HIRES</a:t>
            </a:r>
            <a:endParaRPr lang="en-US" dirty="0"/>
          </a:p>
        </p:txBody>
      </p:sp>
      <p:sp>
        <p:nvSpPr>
          <p:cNvPr id="3" name="Content Placeholder 2"/>
          <p:cNvSpPr>
            <a:spLocks noGrp="1"/>
          </p:cNvSpPr>
          <p:nvPr>
            <p:ph idx="1"/>
          </p:nvPr>
        </p:nvSpPr>
        <p:spPr/>
        <p:txBody>
          <a:bodyPr/>
          <a:lstStyle/>
          <a:p>
            <a:r>
              <a:rPr lang="en-US" dirty="0" smtClean="0"/>
              <a:t>HIRES is the declination of a High Resolution Spectrograph for the E-ELT</a:t>
            </a:r>
          </a:p>
          <a:p>
            <a:r>
              <a:rPr lang="en-US" dirty="0" smtClean="0"/>
              <a:t>HIRES is the son of CODEX and SIMPLE (with some extra hybridization….)</a:t>
            </a:r>
          </a:p>
          <a:p>
            <a:r>
              <a:rPr lang="en-US" dirty="0" smtClean="0"/>
              <a:t>HIRES is not an instrument YET. It is an evolving scientific/technological concept that will eventually become an instrument (after shaping, tailoring but also </a:t>
            </a:r>
            <a:r>
              <a:rPr lang="en-US" dirty="0" smtClean="0"/>
              <a:t>unavoidable dropping </a:t>
            </a:r>
            <a:r>
              <a:rPr lang="en-US" dirty="0" smtClean="0"/>
              <a:t>and </a:t>
            </a:r>
            <a:r>
              <a:rPr lang="en-US" dirty="0" smtClean="0"/>
              <a:t>de-scoping</a:t>
            </a:r>
            <a:r>
              <a:rPr lang="en-US" dirty="0" smtClean="0"/>
              <a:t>…..)</a:t>
            </a:r>
          </a:p>
          <a:p>
            <a:endParaRPr lang="en-US" dirty="0" smtClean="0"/>
          </a:p>
        </p:txBody>
      </p:sp>
    </p:spTree>
    <p:extLst>
      <p:ext uri="{BB962C8B-B14F-4D97-AF65-F5344CB8AC3E}">
        <p14:creationId xmlns:p14="http://schemas.microsoft.com/office/powerpoint/2010/main" val="24925661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HIRES </a:t>
            </a:r>
            <a:r>
              <a:rPr lang="en-US" dirty="0" smtClean="0"/>
              <a:t>Initiative</a:t>
            </a:r>
            <a:endParaRPr lang="en-US" dirty="0"/>
          </a:p>
        </p:txBody>
      </p:sp>
      <p:sp>
        <p:nvSpPr>
          <p:cNvPr id="3" name="Content Placeholder 2"/>
          <p:cNvSpPr>
            <a:spLocks noGrp="1"/>
          </p:cNvSpPr>
          <p:nvPr>
            <p:ph idx="1"/>
          </p:nvPr>
        </p:nvSpPr>
        <p:spPr/>
        <p:txBody>
          <a:bodyPr>
            <a:normAutofit lnSpcReduction="10000"/>
          </a:bodyPr>
          <a:lstStyle/>
          <a:p>
            <a:r>
              <a:rPr lang="en-US" dirty="0" smtClean="0"/>
              <a:t>Chile, Germany, Italy, Portugal, Spain, Sweden, Switzerland, United Kingdom,  and recently France decided to give birth to the “HIRES Initiative” to join effort and work together on a HIRES for E-ELT Conceptual definition. </a:t>
            </a:r>
            <a:endParaRPr lang="en-US" dirty="0" smtClean="0"/>
          </a:p>
          <a:p>
            <a:r>
              <a:rPr lang="en-US" dirty="0"/>
              <a:t>For the time being the HIRES Initiative gathers </a:t>
            </a:r>
            <a:r>
              <a:rPr lang="en-US" u="sng" dirty="0"/>
              <a:t>any</a:t>
            </a:r>
            <a:r>
              <a:rPr lang="en-US" dirty="0"/>
              <a:t> </a:t>
            </a:r>
            <a:r>
              <a:rPr lang="en-US" dirty="0" smtClean="0"/>
              <a:t>(expressed) interest </a:t>
            </a:r>
            <a:r>
              <a:rPr lang="en-US" dirty="0"/>
              <a:t>on HRS for the E-</a:t>
            </a:r>
            <a:r>
              <a:rPr lang="en-US" dirty="0" smtClean="0"/>
              <a:t>ELT.</a:t>
            </a:r>
            <a:endParaRPr lang="en-US" dirty="0" smtClean="0"/>
          </a:p>
          <a:p>
            <a:r>
              <a:rPr lang="en-US" dirty="0" smtClean="0"/>
              <a:t>The Initiative can </a:t>
            </a:r>
            <a:r>
              <a:rPr lang="en-US" dirty="0" smtClean="0"/>
              <a:t>(or cannot) depending on many circumstances evolve in a </a:t>
            </a:r>
            <a:r>
              <a:rPr lang="en-US" dirty="0" smtClean="0"/>
              <a:t>Consortium </a:t>
            </a:r>
            <a:r>
              <a:rPr lang="en-US" dirty="0" smtClean="0"/>
              <a:t>for the construction and exploitation of </a:t>
            </a:r>
            <a:r>
              <a:rPr lang="en-US" dirty="0" smtClean="0"/>
              <a:t>HIRES (discussion in agenda today). </a:t>
            </a:r>
            <a:endParaRPr lang="en-US" dirty="0" smtClean="0"/>
          </a:p>
        </p:txBody>
      </p:sp>
    </p:spTree>
    <p:extLst>
      <p:ext uri="{BB962C8B-B14F-4D97-AF65-F5344CB8AC3E}">
        <p14:creationId xmlns:p14="http://schemas.microsoft.com/office/powerpoint/2010/main" val="43374293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Boundary Conditions </a:t>
            </a:r>
            <a:endParaRPr lang="en-US" dirty="0"/>
          </a:p>
        </p:txBody>
      </p:sp>
      <p:sp>
        <p:nvSpPr>
          <p:cNvPr id="3" name="Content Placeholder 2"/>
          <p:cNvSpPr>
            <a:spLocks noGrp="1"/>
          </p:cNvSpPr>
          <p:nvPr>
            <p:ph idx="1"/>
          </p:nvPr>
        </p:nvSpPr>
        <p:spPr/>
        <p:txBody>
          <a:bodyPr/>
          <a:lstStyle/>
          <a:p>
            <a:r>
              <a:rPr lang="en-US" dirty="0" smtClean="0"/>
              <a:t>ESO will issue a call in the form </a:t>
            </a:r>
            <a:r>
              <a:rPr lang="en-US" i="1" dirty="0" smtClean="0"/>
              <a:t>“we look for a Consortium that procures an instrument that does </a:t>
            </a:r>
            <a:r>
              <a:rPr lang="en-US" i="1" u="sng" dirty="0" smtClean="0"/>
              <a:t>this science </a:t>
            </a:r>
            <a:r>
              <a:rPr lang="en-US" i="1" dirty="0" smtClean="0"/>
              <a:t>for a return of </a:t>
            </a:r>
            <a:r>
              <a:rPr lang="en-US" i="1" u="sng" dirty="0" smtClean="0"/>
              <a:t>this amount </a:t>
            </a:r>
            <a:r>
              <a:rPr lang="en-US" i="1" dirty="0" smtClean="0"/>
              <a:t>of GTO”</a:t>
            </a:r>
          </a:p>
          <a:p>
            <a:pPr lvl="1"/>
            <a:r>
              <a:rPr lang="en-US" dirty="0" smtClean="0"/>
              <a:t>The driving science case is defined by ESO.</a:t>
            </a:r>
          </a:p>
          <a:p>
            <a:pPr lvl="1"/>
            <a:r>
              <a:rPr lang="en-US" dirty="0" smtClean="0"/>
              <a:t>GTO will be attributed regardless the amount of FTE or cash given to the project. </a:t>
            </a:r>
          </a:p>
          <a:p>
            <a:r>
              <a:rPr lang="en-US" dirty="0" smtClean="0"/>
              <a:t>A partner favorite science could be not included in the call</a:t>
            </a:r>
          </a:p>
          <a:p>
            <a:r>
              <a:rPr lang="en-US" dirty="0" smtClean="0"/>
              <a:t>GTO Science will have to be tailored on available nights. </a:t>
            </a:r>
          </a:p>
          <a:p>
            <a:pPr marL="0" indent="0">
              <a:buNone/>
            </a:pPr>
            <a:endParaRPr lang="en-US" dirty="0" smtClean="0"/>
          </a:p>
          <a:p>
            <a:pPr lvl="1"/>
            <a:endParaRPr lang="en-US" dirty="0"/>
          </a:p>
        </p:txBody>
      </p:sp>
    </p:spTree>
    <p:extLst>
      <p:ext uri="{BB962C8B-B14F-4D97-AF65-F5344CB8AC3E}">
        <p14:creationId xmlns:p14="http://schemas.microsoft.com/office/powerpoint/2010/main" val="309492913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Boundary “Uncertainties”</a:t>
            </a:r>
            <a:endParaRPr lang="en-US" dirty="0"/>
          </a:p>
        </p:txBody>
      </p:sp>
      <p:sp>
        <p:nvSpPr>
          <p:cNvPr id="3" name="Content Placeholder 2"/>
          <p:cNvSpPr>
            <a:spLocks noGrp="1"/>
          </p:cNvSpPr>
          <p:nvPr>
            <p:ph idx="1"/>
          </p:nvPr>
        </p:nvSpPr>
        <p:spPr/>
        <p:txBody>
          <a:bodyPr>
            <a:normAutofit/>
          </a:bodyPr>
          <a:lstStyle/>
          <a:p>
            <a:r>
              <a:rPr lang="en-US" dirty="0" smtClean="0"/>
              <a:t>The whole E-ELT project Schedule</a:t>
            </a:r>
          </a:p>
          <a:p>
            <a:pPr lvl="1"/>
            <a:r>
              <a:rPr lang="en-US" dirty="0" smtClean="0"/>
              <a:t>Will E-ELT ever start ?</a:t>
            </a:r>
          </a:p>
          <a:p>
            <a:pPr lvl="1"/>
            <a:r>
              <a:rPr lang="en-US" dirty="0" smtClean="0"/>
              <a:t>Will it be built according to the current design ?</a:t>
            </a:r>
          </a:p>
          <a:p>
            <a:pPr lvl="1"/>
            <a:r>
              <a:rPr lang="en-US" dirty="0" smtClean="0"/>
              <a:t>When will the activity on Instruments start ?</a:t>
            </a:r>
          </a:p>
          <a:p>
            <a:r>
              <a:rPr lang="en-US" dirty="0" smtClean="0"/>
              <a:t>The 2</a:t>
            </a:r>
            <a:r>
              <a:rPr lang="en-US" baseline="30000" dirty="0" smtClean="0"/>
              <a:t>nd</a:t>
            </a:r>
            <a:r>
              <a:rPr lang="en-US" dirty="0" smtClean="0"/>
              <a:t> row Instrument cost coverage</a:t>
            </a:r>
          </a:p>
          <a:p>
            <a:pPr lvl="1"/>
            <a:r>
              <a:rPr lang="en-US" dirty="0" smtClean="0"/>
              <a:t>It is not clear if the cost of these instrument (including HIRES) will be covered (even partially) by ESO. Impact on the fund rising strategy.  </a:t>
            </a:r>
          </a:p>
          <a:p>
            <a:r>
              <a:rPr lang="en-US" dirty="0" smtClean="0"/>
              <a:t>Telescope Open Issues</a:t>
            </a:r>
          </a:p>
          <a:p>
            <a:pPr lvl="1"/>
            <a:r>
              <a:rPr lang="en-US" dirty="0" smtClean="0"/>
              <a:t>Interfaces (Spaces, Volume, Weights, etc.)</a:t>
            </a:r>
          </a:p>
          <a:p>
            <a:pPr lvl="1"/>
            <a:r>
              <a:rPr lang="en-US" dirty="0" smtClean="0"/>
              <a:t>Add-ons (</a:t>
            </a:r>
            <a:r>
              <a:rPr lang="en-US" dirty="0" err="1" smtClean="0"/>
              <a:t>polarimetry</a:t>
            </a:r>
            <a:r>
              <a:rPr lang="en-US" dirty="0" smtClean="0"/>
              <a:t>, common ADC, etc.)</a:t>
            </a:r>
          </a:p>
          <a:p>
            <a:endParaRPr lang="en-US" dirty="0"/>
          </a:p>
        </p:txBody>
      </p:sp>
    </p:spTree>
    <p:extLst>
      <p:ext uri="{BB962C8B-B14F-4D97-AF65-F5344CB8AC3E}">
        <p14:creationId xmlns:p14="http://schemas.microsoft.com/office/powerpoint/2010/main" val="334658299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Nevertheless….</a:t>
            </a:r>
            <a:endParaRPr lang="en-US" dirty="0"/>
          </a:p>
        </p:txBody>
      </p:sp>
      <p:sp>
        <p:nvSpPr>
          <p:cNvPr id="3" name="Content Placeholder 2"/>
          <p:cNvSpPr>
            <a:spLocks noGrp="1"/>
          </p:cNvSpPr>
          <p:nvPr>
            <p:ph idx="1"/>
          </p:nvPr>
        </p:nvSpPr>
        <p:spPr/>
        <p:txBody>
          <a:bodyPr>
            <a:normAutofit lnSpcReduction="10000"/>
          </a:bodyPr>
          <a:lstStyle/>
          <a:p>
            <a:r>
              <a:rPr lang="en-US" dirty="0" smtClean="0"/>
              <a:t>Milestones</a:t>
            </a:r>
          </a:p>
          <a:p>
            <a:pPr lvl="1"/>
            <a:r>
              <a:rPr lang="en-US" dirty="0" smtClean="0"/>
              <a:t>“Toward the Science Case for E-ELT HIRES” (Cambridge 13-14 September 2012)</a:t>
            </a:r>
          </a:p>
          <a:p>
            <a:pPr lvl="1"/>
            <a:r>
              <a:rPr lang="en-US" dirty="0" smtClean="0"/>
              <a:t>The HIRES Initiative Kick-Off (February 19, 2013)</a:t>
            </a:r>
          </a:p>
          <a:p>
            <a:r>
              <a:rPr lang="en-US" dirty="0" smtClean="0"/>
              <a:t>Activities</a:t>
            </a:r>
          </a:p>
          <a:p>
            <a:pPr lvl="1"/>
            <a:r>
              <a:rPr lang="en-US" dirty="0" smtClean="0"/>
              <a:t>Steering Committee in place</a:t>
            </a:r>
          </a:p>
          <a:p>
            <a:pPr lvl="1"/>
            <a:r>
              <a:rPr lang="en-US" dirty="0" smtClean="0"/>
              <a:t>Science Core Team in place</a:t>
            </a:r>
          </a:p>
          <a:p>
            <a:pPr lvl="1"/>
            <a:r>
              <a:rPr lang="en-US" dirty="0" smtClean="0"/>
              <a:t>Technical Core Team </a:t>
            </a:r>
            <a:r>
              <a:rPr lang="en-US" dirty="0" smtClean="0"/>
              <a:t>just in place</a:t>
            </a:r>
            <a:endParaRPr lang="en-US" dirty="0" smtClean="0"/>
          </a:p>
          <a:p>
            <a:r>
              <a:rPr lang="en-US" dirty="0" smtClean="0"/>
              <a:t>Products</a:t>
            </a:r>
          </a:p>
          <a:p>
            <a:pPr lvl="1"/>
            <a:r>
              <a:rPr lang="en-US" dirty="0" smtClean="0"/>
              <a:t>The “White Book” for the Science Case</a:t>
            </a:r>
          </a:p>
          <a:p>
            <a:pPr lvl="1"/>
            <a:r>
              <a:rPr lang="en-US" dirty="0" smtClean="0"/>
              <a:t>The “Blue Book” for the Technical Solutions</a:t>
            </a:r>
            <a:endParaRPr lang="en-US" dirty="0"/>
          </a:p>
        </p:txBody>
      </p:sp>
    </p:spTree>
    <p:extLst>
      <p:ext uri="{BB962C8B-B14F-4D97-AF65-F5344CB8AC3E}">
        <p14:creationId xmlns:p14="http://schemas.microsoft.com/office/powerpoint/2010/main" val="95212664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Morning</a:t>
            </a:r>
            <a:endParaRPr lang="en-US" dirty="0"/>
          </a:p>
        </p:txBody>
      </p:sp>
      <p:sp>
        <p:nvSpPr>
          <p:cNvPr id="3" name="Content Placeholder 2"/>
          <p:cNvSpPr>
            <a:spLocks noGrp="1"/>
          </p:cNvSpPr>
          <p:nvPr>
            <p:ph idx="1"/>
          </p:nvPr>
        </p:nvSpPr>
        <p:spPr/>
        <p:txBody>
          <a:bodyPr/>
          <a:lstStyle/>
          <a:p>
            <a:r>
              <a:rPr lang="en-US" u="sng" dirty="0" smtClean="0"/>
              <a:t>Roberto </a:t>
            </a:r>
            <a:r>
              <a:rPr lang="en-US" u="sng" dirty="0" err="1" smtClean="0"/>
              <a:t>Maiolino</a:t>
            </a:r>
            <a:r>
              <a:rPr lang="en-US" u="sng" dirty="0"/>
              <a:t> </a:t>
            </a:r>
            <a:r>
              <a:rPr lang="en-US" dirty="0" smtClean="0"/>
              <a:t>will brief us on the current status of the science case of HIRES described in the “white book”.</a:t>
            </a:r>
          </a:p>
          <a:p>
            <a:r>
              <a:rPr lang="en-US" u="sng" dirty="0" err="1" smtClean="0"/>
              <a:t>Tino</a:t>
            </a:r>
            <a:r>
              <a:rPr lang="en-US" u="sng" dirty="0" smtClean="0"/>
              <a:t> </a:t>
            </a:r>
            <a:r>
              <a:rPr lang="en-US" u="sng" dirty="0" err="1" smtClean="0"/>
              <a:t>Oliva</a:t>
            </a:r>
            <a:r>
              <a:rPr lang="en-US" u="sng" dirty="0" smtClean="0"/>
              <a:t> </a:t>
            </a:r>
            <a:r>
              <a:rPr lang="en-US" dirty="0" smtClean="0"/>
              <a:t>will illustrate us the current status of the Technical Concept of HIRES. </a:t>
            </a:r>
          </a:p>
          <a:p>
            <a:endParaRPr lang="en-US" dirty="0"/>
          </a:p>
          <a:p>
            <a:endParaRPr lang="en-US" dirty="0"/>
          </a:p>
        </p:txBody>
      </p:sp>
    </p:spTree>
    <p:extLst>
      <p:ext uri="{BB962C8B-B14F-4D97-AF65-F5344CB8AC3E}">
        <p14:creationId xmlns:p14="http://schemas.microsoft.com/office/powerpoint/2010/main" val="109816664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Afternoon</a:t>
            </a:r>
            <a:endParaRPr lang="en-US" dirty="0"/>
          </a:p>
        </p:txBody>
      </p:sp>
      <p:sp>
        <p:nvSpPr>
          <p:cNvPr id="3" name="Content Placeholder 2"/>
          <p:cNvSpPr>
            <a:spLocks noGrp="1"/>
          </p:cNvSpPr>
          <p:nvPr>
            <p:ph idx="1"/>
          </p:nvPr>
        </p:nvSpPr>
        <p:spPr/>
        <p:txBody>
          <a:bodyPr>
            <a:normAutofit lnSpcReduction="10000"/>
          </a:bodyPr>
          <a:lstStyle/>
          <a:p>
            <a:r>
              <a:rPr lang="en-US" dirty="0" smtClean="0"/>
              <a:t>Steering Splinter</a:t>
            </a:r>
          </a:p>
          <a:p>
            <a:pPr lvl="1"/>
            <a:r>
              <a:rPr lang="en-US" dirty="0" smtClean="0"/>
              <a:t>Initiative/Consortium Structure</a:t>
            </a:r>
          </a:p>
          <a:p>
            <a:pPr lvl="1"/>
            <a:r>
              <a:rPr lang="en-US" dirty="0" smtClean="0"/>
              <a:t>Project Office and WBS</a:t>
            </a:r>
          </a:p>
          <a:p>
            <a:pPr lvl="1"/>
            <a:r>
              <a:rPr lang="en-US" dirty="0" smtClean="0"/>
              <a:t>Next steps toward the call</a:t>
            </a:r>
          </a:p>
          <a:p>
            <a:r>
              <a:rPr lang="en-US" dirty="0" smtClean="0"/>
              <a:t>Science Splinter</a:t>
            </a:r>
          </a:p>
          <a:p>
            <a:pPr lvl="1"/>
            <a:r>
              <a:rPr lang="en-US" dirty="0" smtClean="0"/>
              <a:t>Revision/Prioritization of the Science Case</a:t>
            </a:r>
          </a:p>
          <a:p>
            <a:pPr lvl="1"/>
            <a:r>
              <a:rPr lang="en-US" dirty="0" smtClean="0"/>
              <a:t>Next steps </a:t>
            </a:r>
            <a:r>
              <a:rPr lang="en-US" dirty="0"/>
              <a:t>t</a:t>
            </a:r>
            <a:r>
              <a:rPr lang="en-US" dirty="0" smtClean="0"/>
              <a:t>oward the call</a:t>
            </a:r>
          </a:p>
          <a:p>
            <a:r>
              <a:rPr lang="en-US" dirty="0" smtClean="0"/>
              <a:t>Techno Splinter</a:t>
            </a:r>
          </a:p>
          <a:p>
            <a:pPr lvl="1"/>
            <a:r>
              <a:rPr lang="en-US" dirty="0" smtClean="0"/>
              <a:t>Revision of the design</a:t>
            </a:r>
          </a:p>
          <a:p>
            <a:pPr lvl="1"/>
            <a:r>
              <a:rPr lang="en-US" dirty="0" smtClean="0"/>
              <a:t>Trade-off versus complexity</a:t>
            </a:r>
          </a:p>
          <a:p>
            <a:pPr lvl="1"/>
            <a:r>
              <a:rPr lang="en-US" dirty="0" smtClean="0"/>
              <a:t>Next steps toward the call</a:t>
            </a:r>
          </a:p>
          <a:p>
            <a:endParaRPr lang="en-US" dirty="0" smtClean="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66754824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extBox 3"/>
          <p:cNvSpPr txBox="1"/>
          <p:nvPr/>
        </p:nvSpPr>
        <p:spPr>
          <a:xfrm>
            <a:off x="2930280" y="2978361"/>
            <a:ext cx="3467603" cy="923330"/>
          </a:xfrm>
          <a:prstGeom prst="rect">
            <a:avLst/>
          </a:prstGeom>
          <a:noFill/>
        </p:spPr>
        <p:txBody>
          <a:bodyPr wrap="none" rtlCol="0">
            <a:spAutoFit/>
          </a:bodyPr>
          <a:lstStyle/>
          <a:p>
            <a:r>
              <a:rPr lang="en-US" sz="5400" dirty="0" smtClean="0"/>
              <a:t>Welcome !!</a:t>
            </a:r>
            <a:endParaRPr lang="en-US" sz="5400" dirty="0"/>
          </a:p>
        </p:txBody>
      </p:sp>
    </p:spTree>
    <p:extLst>
      <p:ext uri="{BB962C8B-B14F-4D97-AF65-F5344CB8AC3E}">
        <p14:creationId xmlns:p14="http://schemas.microsoft.com/office/powerpoint/2010/main" val="3472170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 !</a:t>
            </a:r>
            <a:endParaRPr lang="en-US" dirty="0"/>
          </a:p>
        </p:txBody>
      </p:sp>
      <p:sp>
        <p:nvSpPr>
          <p:cNvPr id="7" name="Rectangle 6"/>
          <p:cNvSpPr/>
          <p:nvPr/>
        </p:nvSpPr>
        <p:spPr>
          <a:xfrm>
            <a:off x="1604508" y="1169640"/>
            <a:ext cx="5245656" cy="707886"/>
          </a:xfrm>
          <a:prstGeom prst="rect">
            <a:avLst/>
          </a:prstGeom>
        </p:spPr>
        <p:txBody>
          <a:bodyPr wrap="square">
            <a:spAutoFit/>
          </a:bodyPr>
          <a:lstStyle/>
          <a:p>
            <a:r>
              <a:rPr lang="en-US" sz="2000" dirty="0" err="1"/>
              <a:t>OABr</a:t>
            </a:r>
            <a:r>
              <a:rPr lang="en-US" sz="2000" dirty="0"/>
              <a:t> was founded by the Jesuits in 1764 and hosted in the “</a:t>
            </a:r>
            <a:r>
              <a:rPr lang="en-US" sz="2000" dirty="0" err="1"/>
              <a:t>Accademia</a:t>
            </a:r>
            <a:r>
              <a:rPr lang="en-US" sz="2000" dirty="0"/>
              <a:t> di </a:t>
            </a:r>
            <a:r>
              <a:rPr lang="en-US" sz="2000" dirty="0" err="1"/>
              <a:t>Brera</a:t>
            </a:r>
            <a:r>
              <a:rPr lang="en-US" sz="2000" dirty="0"/>
              <a:t>” Palace.</a:t>
            </a:r>
          </a:p>
        </p:txBody>
      </p:sp>
      <p:sp>
        <p:nvSpPr>
          <p:cNvPr id="8" name="Rectangle 7"/>
          <p:cNvSpPr/>
          <p:nvPr/>
        </p:nvSpPr>
        <p:spPr>
          <a:xfrm>
            <a:off x="2989273" y="2219637"/>
            <a:ext cx="3732720" cy="1938992"/>
          </a:xfrm>
          <a:prstGeom prst="rect">
            <a:avLst/>
          </a:prstGeom>
        </p:spPr>
        <p:txBody>
          <a:bodyPr wrap="square">
            <a:spAutoFit/>
          </a:bodyPr>
          <a:lstStyle/>
          <a:p>
            <a:r>
              <a:rPr lang="en-US" sz="2000" dirty="0"/>
              <a:t>Palace of the XIII century, previously a Monastery of “</a:t>
            </a:r>
            <a:r>
              <a:rPr lang="en-US" sz="2000" dirty="0" err="1"/>
              <a:t>Gli</a:t>
            </a:r>
            <a:r>
              <a:rPr lang="en-US" sz="2000" dirty="0"/>
              <a:t> </a:t>
            </a:r>
            <a:r>
              <a:rPr lang="en-US" sz="2000" dirty="0" err="1"/>
              <a:t>Umiliati</a:t>
            </a:r>
            <a:r>
              <a:rPr lang="en-US" sz="2000" dirty="0"/>
              <a:t>”, donated by San Carlo </a:t>
            </a:r>
            <a:r>
              <a:rPr lang="en-US" sz="2000" dirty="0" err="1"/>
              <a:t>Borromeo</a:t>
            </a:r>
            <a:r>
              <a:rPr lang="en-US" sz="2000" dirty="0"/>
              <a:t> to the Jesuits in 1571 for the realization of a </a:t>
            </a:r>
            <a:r>
              <a:rPr lang="en-US" sz="2000" i="1" dirty="0"/>
              <a:t>School of Superior Studies</a:t>
            </a:r>
            <a:endParaRPr lang="en-US" sz="2000" dirty="0"/>
          </a:p>
        </p:txBody>
      </p:sp>
      <p:sp>
        <p:nvSpPr>
          <p:cNvPr id="9" name="Rectangle 8"/>
          <p:cNvSpPr/>
          <p:nvPr/>
        </p:nvSpPr>
        <p:spPr>
          <a:xfrm>
            <a:off x="3353632" y="4367762"/>
            <a:ext cx="5536743" cy="1631216"/>
          </a:xfrm>
          <a:prstGeom prst="rect">
            <a:avLst/>
          </a:prstGeom>
        </p:spPr>
        <p:txBody>
          <a:bodyPr wrap="square">
            <a:spAutoFit/>
          </a:bodyPr>
          <a:lstStyle/>
          <a:p>
            <a:r>
              <a:rPr lang="en-US" sz="2000" dirty="0"/>
              <a:t>Initiated by the French Jesuit La Grange the Observatory is run in practice by </a:t>
            </a:r>
            <a:r>
              <a:rPr lang="en-US" sz="2000" dirty="0" err="1"/>
              <a:t>Ruggero</a:t>
            </a:r>
            <a:r>
              <a:rPr lang="en-US" sz="2000" dirty="0"/>
              <a:t> </a:t>
            </a:r>
            <a:r>
              <a:rPr lang="en-US" sz="2000" dirty="0" err="1"/>
              <a:t>Boscovich</a:t>
            </a:r>
            <a:r>
              <a:rPr lang="en-US" sz="2000" dirty="0"/>
              <a:t> (1711 - 1787),  professor of Mathematics at Pavia University (the only public university in Lombardy at that time). </a:t>
            </a:r>
          </a:p>
        </p:txBody>
      </p:sp>
      <p:pic>
        <p:nvPicPr>
          <p:cNvPr id="10" name="Picture 9"/>
          <p:cNvPicPr>
            <a:picLocks noChangeAspect="1"/>
          </p:cNvPicPr>
          <p:nvPr/>
        </p:nvPicPr>
        <p:blipFill>
          <a:blip r:embed="rId2"/>
          <a:stretch>
            <a:fillRect/>
          </a:stretch>
        </p:blipFill>
        <p:spPr>
          <a:xfrm>
            <a:off x="71150" y="2447349"/>
            <a:ext cx="2729931" cy="3553903"/>
          </a:xfrm>
          <a:prstGeom prst="rect">
            <a:avLst/>
          </a:prstGeom>
        </p:spPr>
      </p:pic>
      <p:pic>
        <p:nvPicPr>
          <p:cNvPr id="11" name="Picture 10"/>
          <p:cNvPicPr>
            <a:picLocks noChangeAspect="1"/>
          </p:cNvPicPr>
          <p:nvPr/>
        </p:nvPicPr>
        <p:blipFill>
          <a:blip r:embed="rId3"/>
          <a:stretch>
            <a:fillRect/>
          </a:stretch>
        </p:blipFill>
        <p:spPr>
          <a:xfrm>
            <a:off x="6850164" y="1161716"/>
            <a:ext cx="2150938" cy="2996913"/>
          </a:xfrm>
          <a:prstGeom prst="rect">
            <a:avLst/>
          </a:prstGeom>
        </p:spPr>
      </p:pic>
    </p:spTree>
    <p:extLst>
      <p:ext uri="{BB962C8B-B14F-4D97-AF65-F5344CB8AC3E}">
        <p14:creationId xmlns:p14="http://schemas.microsoft.com/office/powerpoint/2010/main" val="10832429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Pollution</a:t>
            </a:r>
            <a:endParaRPr lang="en-US" dirty="0"/>
          </a:p>
        </p:txBody>
      </p:sp>
      <p:pic>
        <p:nvPicPr>
          <p:cNvPr id="4" name="Picture 3"/>
          <p:cNvPicPr>
            <a:picLocks noChangeAspect="1"/>
          </p:cNvPicPr>
          <p:nvPr/>
        </p:nvPicPr>
        <p:blipFill>
          <a:blip r:embed="rId2"/>
          <a:stretch>
            <a:fillRect/>
          </a:stretch>
        </p:blipFill>
        <p:spPr>
          <a:xfrm>
            <a:off x="165296" y="2368876"/>
            <a:ext cx="3441700" cy="2286000"/>
          </a:xfrm>
          <a:prstGeom prst="rect">
            <a:avLst/>
          </a:prstGeom>
        </p:spPr>
      </p:pic>
      <p:pic>
        <p:nvPicPr>
          <p:cNvPr id="5" name="Picture 4"/>
          <p:cNvPicPr>
            <a:picLocks noChangeAspect="1"/>
          </p:cNvPicPr>
          <p:nvPr/>
        </p:nvPicPr>
        <p:blipFill>
          <a:blip r:embed="rId3"/>
          <a:stretch>
            <a:fillRect/>
          </a:stretch>
        </p:blipFill>
        <p:spPr>
          <a:xfrm>
            <a:off x="4742822" y="2946273"/>
            <a:ext cx="4228346" cy="3168662"/>
          </a:xfrm>
          <a:prstGeom prst="rect">
            <a:avLst/>
          </a:prstGeom>
        </p:spPr>
      </p:pic>
      <p:pic>
        <p:nvPicPr>
          <p:cNvPr id="7" name="Picture 6"/>
          <p:cNvPicPr>
            <a:picLocks noChangeAspect="1"/>
          </p:cNvPicPr>
          <p:nvPr/>
        </p:nvPicPr>
        <p:blipFill>
          <a:blip r:embed="rId4"/>
          <a:stretch>
            <a:fillRect/>
          </a:stretch>
        </p:blipFill>
        <p:spPr>
          <a:xfrm>
            <a:off x="2374718" y="3864766"/>
            <a:ext cx="2634461" cy="2105494"/>
          </a:xfrm>
          <a:prstGeom prst="rect">
            <a:avLst/>
          </a:prstGeom>
        </p:spPr>
      </p:pic>
      <p:sp>
        <p:nvSpPr>
          <p:cNvPr id="8" name="Rectangle 7"/>
          <p:cNvSpPr/>
          <p:nvPr/>
        </p:nvSpPr>
        <p:spPr>
          <a:xfrm>
            <a:off x="1637282" y="1101248"/>
            <a:ext cx="7120871" cy="1015663"/>
          </a:xfrm>
          <a:prstGeom prst="rect">
            <a:avLst/>
          </a:prstGeom>
        </p:spPr>
        <p:txBody>
          <a:bodyPr wrap="square">
            <a:spAutoFit/>
          </a:bodyPr>
          <a:lstStyle/>
          <a:p>
            <a:r>
              <a:rPr lang="en-US" sz="2000" dirty="0" smtClean="0"/>
              <a:t>Already in 1838 Francesco </a:t>
            </a:r>
            <a:r>
              <a:rPr lang="en-US" sz="2000" dirty="0" err="1" smtClean="0"/>
              <a:t>Carlini</a:t>
            </a:r>
            <a:r>
              <a:rPr lang="en-US" sz="2000" dirty="0" smtClean="0"/>
              <a:t> reports that the light pollution in Milano makes observing from </a:t>
            </a:r>
            <a:r>
              <a:rPr lang="en-US" sz="2000" dirty="0" err="1" smtClean="0"/>
              <a:t>Brera</a:t>
            </a:r>
            <a:r>
              <a:rPr lang="en-US" sz="2000" dirty="0" smtClean="0"/>
              <a:t> difficult.  He starts searching for a new place in the countryside. </a:t>
            </a:r>
            <a:endParaRPr lang="en-US" sz="2000" dirty="0"/>
          </a:p>
        </p:txBody>
      </p:sp>
      <p:sp>
        <p:nvSpPr>
          <p:cNvPr id="9" name="Rectangle 8"/>
          <p:cNvSpPr/>
          <p:nvPr/>
        </p:nvSpPr>
        <p:spPr>
          <a:xfrm>
            <a:off x="3606996" y="2116911"/>
            <a:ext cx="5537004" cy="707886"/>
          </a:xfrm>
          <a:prstGeom prst="rect">
            <a:avLst/>
          </a:prstGeom>
        </p:spPr>
        <p:txBody>
          <a:bodyPr wrap="square">
            <a:spAutoFit/>
          </a:bodyPr>
          <a:lstStyle/>
          <a:p>
            <a:r>
              <a:rPr lang="en-US" sz="2000" dirty="0"/>
              <a:t>In 1922 Emilio Bianchi translates the observing activities at Villa San Rocco in </a:t>
            </a:r>
            <a:r>
              <a:rPr lang="en-US" sz="2000" dirty="0" err="1"/>
              <a:t>Merate</a:t>
            </a:r>
            <a:endParaRPr lang="en-US" sz="2000" dirty="0"/>
          </a:p>
        </p:txBody>
      </p:sp>
    </p:spTree>
    <p:extLst>
      <p:ext uri="{BB962C8B-B14F-4D97-AF65-F5344CB8AC3E}">
        <p14:creationId xmlns:p14="http://schemas.microsoft.com/office/powerpoint/2010/main" val="265162404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Merate</a:t>
            </a:r>
            <a:r>
              <a:rPr lang="en-US" dirty="0" smtClean="0"/>
              <a:t> Site</a:t>
            </a:r>
            <a:endParaRPr lang="en-US" dirty="0"/>
          </a:p>
        </p:txBody>
      </p:sp>
      <p:pic>
        <p:nvPicPr>
          <p:cNvPr id="5" name="Picture 4"/>
          <p:cNvPicPr>
            <a:picLocks noChangeAspect="1"/>
          </p:cNvPicPr>
          <p:nvPr/>
        </p:nvPicPr>
        <p:blipFill>
          <a:blip r:embed="rId2"/>
          <a:stretch>
            <a:fillRect/>
          </a:stretch>
        </p:blipFill>
        <p:spPr>
          <a:xfrm>
            <a:off x="1505735" y="1337467"/>
            <a:ext cx="4761667" cy="4540194"/>
          </a:xfrm>
          <a:prstGeom prst="rect">
            <a:avLst/>
          </a:prstGeom>
        </p:spPr>
      </p:pic>
      <p:pic>
        <p:nvPicPr>
          <p:cNvPr id="7" name="Picture 6"/>
          <p:cNvPicPr>
            <a:picLocks noChangeAspect="1"/>
          </p:cNvPicPr>
          <p:nvPr/>
        </p:nvPicPr>
        <p:blipFill>
          <a:blip r:embed="rId3"/>
          <a:stretch>
            <a:fillRect/>
          </a:stretch>
        </p:blipFill>
        <p:spPr>
          <a:xfrm>
            <a:off x="6858820" y="1150050"/>
            <a:ext cx="1899334" cy="2378869"/>
          </a:xfrm>
          <a:prstGeom prst="rect">
            <a:avLst/>
          </a:prstGeom>
        </p:spPr>
      </p:pic>
      <p:pic>
        <p:nvPicPr>
          <p:cNvPr id="8" name="Picture 7"/>
          <p:cNvPicPr>
            <a:picLocks noChangeAspect="1"/>
          </p:cNvPicPr>
          <p:nvPr/>
        </p:nvPicPr>
        <p:blipFill>
          <a:blip r:embed="rId4"/>
          <a:stretch>
            <a:fillRect/>
          </a:stretch>
        </p:blipFill>
        <p:spPr>
          <a:xfrm>
            <a:off x="6858820" y="3607564"/>
            <a:ext cx="1899334" cy="2378690"/>
          </a:xfrm>
          <a:prstGeom prst="rect">
            <a:avLst/>
          </a:prstGeom>
        </p:spPr>
      </p:pic>
      <p:sp>
        <p:nvSpPr>
          <p:cNvPr id="9" name="Oval 8"/>
          <p:cNvSpPr/>
          <p:nvPr/>
        </p:nvSpPr>
        <p:spPr>
          <a:xfrm>
            <a:off x="3385787" y="2893502"/>
            <a:ext cx="681784" cy="755526"/>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3538187" y="3801428"/>
            <a:ext cx="681784" cy="755526"/>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p:cNvCxnSpPr>
            <a:stCxn id="9" idx="6"/>
          </p:cNvCxnSpPr>
          <p:nvPr/>
        </p:nvCxnSpPr>
        <p:spPr>
          <a:xfrm flipV="1">
            <a:off x="4067571" y="2411251"/>
            <a:ext cx="2791249" cy="86001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4219971" y="4079035"/>
            <a:ext cx="2638849" cy="47791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088611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irp120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0372" y="2588369"/>
            <a:ext cx="1743702" cy="1471101"/>
          </a:xfrm>
          <a:prstGeom prst="rect">
            <a:avLst/>
          </a:prstGeom>
        </p:spPr>
      </p:pic>
      <p:sp>
        <p:nvSpPr>
          <p:cNvPr id="2" name="Title 1"/>
          <p:cNvSpPr>
            <a:spLocks noGrp="1"/>
          </p:cNvSpPr>
          <p:nvPr>
            <p:ph type="title"/>
          </p:nvPr>
        </p:nvSpPr>
        <p:spPr/>
        <p:txBody>
          <a:bodyPr/>
          <a:lstStyle/>
          <a:p>
            <a:r>
              <a:rPr lang="en-US" dirty="0" smtClean="0"/>
              <a:t>Technology Labs</a:t>
            </a:r>
            <a:endParaRPr lang="en-US" dirty="0"/>
          </a:p>
        </p:txBody>
      </p:sp>
      <p:pic>
        <p:nvPicPr>
          <p:cNvPr id="6" name="Picture 5" descr="P930005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52" y="2373413"/>
            <a:ext cx="2121921" cy="1592266"/>
          </a:xfrm>
          <a:prstGeom prst="rect">
            <a:avLst/>
          </a:prstGeom>
        </p:spPr>
      </p:pic>
      <p:pic>
        <p:nvPicPr>
          <p:cNvPr id="7" name="Picture 6" descr="P930005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3397" y="4677516"/>
            <a:ext cx="1214553" cy="1618565"/>
          </a:xfrm>
          <a:prstGeom prst="rect">
            <a:avLst/>
          </a:prstGeom>
        </p:spPr>
      </p:pic>
      <p:pic>
        <p:nvPicPr>
          <p:cNvPr id="8" name="Picture 7" descr="P930005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68317" y="1119968"/>
            <a:ext cx="1920474" cy="1441102"/>
          </a:xfrm>
          <a:prstGeom prst="rect">
            <a:avLst/>
          </a:prstGeom>
        </p:spPr>
      </p:pic>
      <p:pic>
        <p:nvPicPr>
          <p:cNvPr id="9" name="Picture 8" descr="P9300057.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8157" y="1357781"/>
            <a:ext cx="1941630" cy="1456978"/>
          </a:xfrm>
          <a:prstGeom prst="rect">
            <a:avLst/>
          </a:prstGeom>
        </p:spPr>
      </p:pic>
      <p:pic>
        <p:nvPicPr>
          <p:cNvPr id="10" name="Picture 9" descr="P9300058.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92706" y="2913992"/>
            <a:ext cx="1920474" cy="1441102"/>
          </a:xfrm>
          <a:prstGeom prst="rect">
            <a:avLst/>
          </a:prstGeom>
        </p:spPr>
      </p:pic>
      <p:pic>
        <p:nvPicPr>
          <p:cNvPr id="11" name="Picture 10" descr="P9300059.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80372" y="4477805"/>
            <a:ext cx="1716579" cy="1288102"/>
          </a:xfrm>
          <a:prstGeom prst="rect">
            <a:avLst/>
          </a:prstGeom>
        </p:spPr>
      </p:pic>
      <p:pic>
        <p:nvPicPr>
          <p:cNvPr id="12" name="Picture 11" descr="P9300061.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32942" y="4871627"/>
            <a:ext cx="1774909" cy="1331871"/>
          </a:xfrm>
          <a:prstGeom prst="rect">
            <a:avLst/>
          </a:prstGeom>
        </p:spPr>
      </p:pic>
      <p:pic>
        <p:nvPicPr>
          <p:cNvPr id="13" name="Picture 12" descr="P9300062.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40290" y="2960462"/>
            <a:ext cx="1956772" cy="1468340"/>
          </a:xfrm>
          <a:prstGeom prst="rect">
            <a:avLst/>
          </a:prstGeom>
        </p:spPr>
      </p:pic>
      <p:pic>
        <p:nvPicPr>
          <p:cNvPr id="14" name="Picture 13" descr="P9300063.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4913" y="4477805"/>
            <a:ext cx="2003244" cy="1503212"/>
          </a:xfrm>
          <a:prstGeom prst="rect">
            <a:avLst/>
          </a:prstGeom>
        </p:spPr>
      </p:pic>
      <p:sp>
        <p:nvSpPr>
          <p:cNvPr id="15" name="TextBox 14"/>
          <p:cNvSpPr txBox="1"/>
          <p:nvPr/>
        </p:nvSpPr>
        <p:spPr>
          <a:xfrm>
            <a:off x="802803" y="4059470"/>
            <a:ext cx="1393380" cy="369332"/>
          </a:xfrm>
          <a:prstGeom prst="rect">
            <a:avLst/>
          </a:prstGeom>
          <a:noFill/>
        </p:spPr>
        <p:txBody>
          <a:bodyPr wrap="none" rtlCol="0">
            <a:spAutoFit/>
          </a:bodyPr>
          <a:lstStyle/>
          <a:p>
            <a:r>
              <a:rPr lang="en-US" dirty="0" smtClean="0"/>
              <a:t>METROLOGY</a:t>
            </a:r>
            <a:endParaRPr lang="en-US" dirty="0"/>
          </a:p>
        </p:txBody>
      </p:sp>
      <p:sp>
        <p:nvSpPr>
          <p:cNvPr id="16" name="TextBox 15"/>
          <p:cNvSpPr txBox="1"/>
          <p:nvPr/>
        </p:nvSpPr>
        <p:spPr>
          <a:xfrm>
            <a:off x="4429936" y="2266449"/>
            <a:ext cx="1914106" cy="646331"/>
          </a:xfrm>
          <a:prstGeom prst="rect">
            <a:avLst/>
          </a:prstGeom>
          <a:noFill/>
        </p:spPr>
        <p:txBody>
          <a:bodyPr wrap="none" rtlCol="0">
            <a:spAutoFit/>
          </a:bodyPr>
          <a:lstStyle/>
          <a:p>
            <a:r>
              <a:rPr lang="en-US" dirty="0" smtClean="0"/>
              <a:t>OPTICS</a:t>
            </a:r>
          </a:p>
          <a:p>
            <a:r>
              <a:rPr lang="en-US" dirty="0" smtClean="0"/>
              <a:t>MANUFACTURING</a:t>
            </a:r>
            <a:endParaRPr lang="en-US" dirty="0"/>
          </a:p>
        </p:txBody>
      </p:sp>
      <p:sp>
        <p:nvSpPr>
          <p:cNvPr id="17" name="TextBox 16"/>
          <p:cNvSpPr txBox="1"/>
          <p:nvPr/>
        </p:nvSpPr>
        <p:spPr>
          <a:xfrm>
            <a:off x="5362654" y="4502295"/>
            <a:ext cx="1494031" cy="369332"/>
          </a:xfrm>
          <a:prstGeom prst="rect">
            <a:avLst/>
          </a:prstGeom>
          <a:noFill/>
        </p:spPr>
        <p:txBody>
          <a:bodyPr wrap="none" rtlCol="0">
            <a:spAutoFit/>
          </a:bodyPr>
          <a:lstStyle/>
          <a:p>
            <a:r>
              <a:rPr lang="en-US" dirty="0" smtClean="0"/>
              <a:t>INTEGRATION</a:t>
            </a:r>
            <a:endParaRPr lang="en-US" dirty="0"/>
          </a:p>
        </p:txBody>
      </p:sp>
      <p:sp>
        <p:nvSpPr>
          <p:cNvPr id="18" name="Oval 17"/>
          <p:cNvSpPr/>
          <p:nvPr/>
        </p:nvSpPr>
        <p:spPr>
          <a:xfrm>
            <a:off x="2196183" y="1119968"/>
            <a:ext cx="6245028" cy="3235126"/>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3612207" y="4197340"/>
            <a:ext cx="5284744" cy="209874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61952" y="2115090"/>
            <a:ext cx="2678338" cy="4088408"/>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037987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INAF</a:t>
            </a:r>
            <a:endParaRPr lang="en-US" dirty="0"/>
          </a:p>
        </p:txBody>
      </p:sp>
      <p:pic>
        <p:nvPicPr>
          <p:cNvPr id="4" name="Picture 3"/>
          <p:cNvPicPr>
            <a:picLocks noChangeAspect="1"/>
          </p:cNvPicPr>
          <p:nvPr/>
        </p:nvPicPr>
        <p:blipFill>
          <a:blip r:embed="rId2"/>
          <a:stretch>
            <a:fillRect/>
          </a:stretch>
        </p:blipFill>
        <p:spPr>
          <a:xfrm>
            <a:off x="5363619" y="1363080"/>
            <a:ext cx="3687447" cy="4300165"/>
          </a:xfrm>
          <a:prstGeom prst="rect">
            <a:avLst/>
          </a:prstGeom>
        </p:spPr>
      </p:pic>
      <p:sp>
        <p:nvSpPr>
          <p:cNvPr id="6" name="Rectangle 5"/>
          <p:cNvSpPr/>
          <p:nvPr/>
        </p:nvSpPr>
        <p:spPr>
          <a:xfrm>
            <a:off x="1532432" y="1041580"/>
            <a:ext cx="3978825" cy="1754327"/>
          </a:xfrm>
          <a:prstGeom prst="rect">
            <a:avLst/>
          </a:prstGeom>
        </p:spPr>
        <p:txBody>
          <a:bodyPr wrap="square">
            <a:spAutoFit/>
          </a:bodyPr>
          <a:lstStyle/>
          <a:p>
            <a:r>
              <a:rPr lang="en-US" dirty="0" smtClean="0"/>
              <a:t>In 2003 </a:t>
            </a:r>
            <a:r>
              <a:rPr lang="en-US" dirty="0" err="1"/>
              <a:t>OABr</a:t>
            </a:r>
            <a:r>
              <a:rPr lang="en-US" dirty="0"/>
              <a:t> </a:t>
            </a:r>
            <a:r>
              <a:rPr lang="en-US" dirty="0" smtClean="0"/>
              <a:t>together with  </a:t>
            </a:r>
            <a:r>
              <a:rPr lang="en-US" dirty="0"/>
              <a:t>19 </a:t>
            </a:r>
            <a:r>
              <a:rPr lang="en-US" dirty="0" smtClean="0"/>
              <a:t>institutes, </a:t>
            </a:r>
            <a:r>
              <a:rPr lang="en-US" dirty="0"/>
              <a:t>12 “Observatories” and 7 Institutes former belonging to the </a:t>
            </a:r>
            <a:r>
              <a:rPr lang="en-US" i="1" dirty="0"/>
              <a:t>National Research Council </a:t>
            </a:r>
            <a:r>
              <a:rPr lang="en-US" dirty="0"/>
              <a:t>(CNR</a:t>
            </a:r>
            <a:r>
              <a:rPr lang="en-US" dirty="0" smtClean="0"/>
              <a:t>), were merged into INAF (</a:t>
            </a:r>
            <a:r>
              <a:rPr lang="en-US" i="1" dirty="0" err="1" smtClean="0"/>
              <a:t>Istituto</a:t>
            </a:r>
            <a:r>
              <a:rPr lang="en-US" i="1" dirty="0" smtClean="0"/>
              <a:t> </a:t>
            </a:r>
            <a:r>
              <a:rPr lang="en-US" i="1" dirty="0" err="1"/>
              <a:t>Nazionale</a:t>
            </a:r>
            <a:r>
              <a:rPr lang="en-US" i="1" dirty="0"/>
              <a:t> di </a:t>
            </a:r>
            <a:r>
              <a:rPr lang="en-US" i="1" dirty="0" err="1" smtClean="0"/>
              <a:t>Astrofisica</a:t>
            </a:r>
            <a:r>
              <a:rPr lang="en-US" dirty="0" smtClean="0"/>
              <a:t>). </a:t>
            </a:r>
            <a:endParaRPr lang="en-US" dirty="0"/>
          </a:p>
        </p:txBody>
      </p:sp>
      <p:sp>
        <p:nvSpPr>
          <p:cNvPr id="8" name="Rectangle 7"/>
          <p:cNvSpPr/>
          <p:nvPr/>
        </p:nvSpPr>
        <p:spPr>
          <a:xfrm>
            <a:off x="258535" y="2863722"/>
            <a:ext cx="5341809" cy="2585323"/>
          </a:xfrm>
          <a:prstGeom prst="rect">
            <a:avLst/>
          </a:prstGeom>
        </p:spPr>
        <p:txBody>
          <a:bodyPr wrap="square">
            <a:spAutoFit/>
          </a:bodyPr>
          <a:lstStyle/>
          <a:p>
            <a:r>
              <a:rPr lang="en-US" i="1" dirty="0"/>
              <a:t>“INAF promotes, executes and coordinates, also in the context if European Union and International Organization Programs, research activities in the field of Astronomy, </a:t>
            </a:r>
            <a:r>
              <a:rPr lang="en-US" i="1" dirty="0" smtClean="0"/>
              <a:t>Radio-astronomy</a:t>
            </a:r>
            <a:r>
              <a:rPr lang="en-US" i="1" dirty="0"/>
              <a:t>,  space Astrophysics and Cosmic Physics. This in collaboration with Universities and other private and public entities at the National and International Level. INAF promotes as well the spreading of Astronomical knowledge in the schools and the society”</a:t>
            </a:r>
            <a:endParaRPr lang="en-US" dirty="0"/>
          </a:p>
        </p:txBody>
      </p:sp>
      <p:sp>
        <p:nvSpPr>
          <p:cNvPr id="9" name="Rectangle 8"/>
          <p:cNvSpPr/>
          <p:nvPr/>
        </p:nvSpPr>
        <p:spPr>
          <a:xfrm>
            <a:off x="643982" y="5449045"/>
            <a:ext cx="6815913" cy="646331"/>
          </a:xfrm>
          <a:prstGeom prst="rect">
            <a:avLst/>
          </a:prstGeom>
        </p:spPr>
        <p:txBody>
          <a:bodyPr wrap="square">
            <a:spAutoFit/>
          </a:bodyPr>
          <a:lstStyle/>
          <a:p>
            <a:r>
              <a:rPr lang="en-US" dirty="0" smtClean="0"/>
              <a:t>INAF has about 1400 people employed (including grants), about 90 M€ of functioning budget plus about 20 M€ for Projects (per year).</a:t>
            </a:r>
            <a:endParaRPr lang="en-US" dirty="0"/>
          </a:p>
        </p:txBody>
      </p:sp>
    </p:spTree>
    <p:extLst>
      <p:ext uri="{BB962C8B-B14F-4D97-AF65-F5344CB8AC3E}">
        <p14:creationId xmlns:p14="http://schemas.microsoft.com/office/powerpoint/2010/main" val="164247957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INAF and ESO</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Early (Pre-INAF) days:</a:t>
            </a:r>
          </a:p>
          <a:p>
            <a:pPr lvl="1"/>
            <a:r>
              <a:rPr lang="en-US" dirty="0" smtClean="0"/>
              <a:t>UVES and FLAMES (ICS)</a:t>
            </a:r>
          </a:p>
          <a:p>
            <a:pPr lvl="1"/>
            <a:r>
              <a:rPr lang="en-US" dirty="0" smtClean="0"/>
              <a:t>VIMOS (Optics and </a:t>
            </a:r>
            <a:r>
              <a:rPr lang="en-US" dirty="0" smtClean="0"/>
              <a:t>Gratings, ICS, mechanics)</a:t>
            </a:r>
            <a:endParaRPr lang="en-US" dirty="0" smtClean="0"/>
          </a:p>
          <a:p>
            <a:pPr lvl="1"/>
            <a:r>
              <a:rPr lang="en-US" dirty="0" smtClean="0"/>
              <a:t>VST </a:t>
            </a:r>
            <a:r>
              <a:rPr lang="en-US" dirty="0" smtClean="0"/>
              <a:t>(delivered </a:t>
            </a:r>
            <a:r>
              <a:rPr lang="en-US" dirty="0" smtClean="0"/>
              <a:t>recently)</a:t>
            </a:r>
          </a:p>
          <a:p>
            <a:r>
              <a:rPr lang="en-US" dirty="0" smtClean="0"/>
              <a:t>Recently</a:t>
            </a:r>
          </a:p>
          <a:p>
            <a:pPr lvl="1"/>
            <a:r>
              <a:rPr lang="en-US" dirty="0" smtClean="0"/>
              <a:t>X-shooter </a:t>
            </a:r>
            <a:r>
              <a:rPr lang="en-US" dirty="0" smtClean="0"/>
              <a:t>(PO, </a:t>
            </a:r>
            <a:r>
              <a:rPr lang="en-US" dirty="0" smtClean="0"/>
              <a:t>Subsystem, ICS)</a:t>
            </a:r>
          </a:p>
          <a:p>
            <a:pPr lvl="1"/>
            <a:r>
              <a:rPr lang="en-US" dirty="0" smtClean="0"/>
              <a:t>Sphere (Subsystem)</a:t>
            </a:r>
          </a:p>
          <a:p>
            <a:r>
              <a:rPr lang="en-US" dirty="0" smtClean="0"/>
              <a:t>Next Future</a:t>
            </a:r>
          </a:p>
          <a:p>
            <a:pPr lvl="1"/>
            <a:r>
              <a:rPr lang="en-US" dirty="0" smtClean="0"/>
              <a:t>ESPRESSO (PO, </a:t>
            </a:r>
            <a:r>
              <a:rPr lang="en-US" dirty="0" err="1" smtClean="0"/>
              <a:t>subsytem</a:t>
            </a:r>
            <a:r>
              <a:rPr lang="en-US" dirty="0" smtClean="0"/>
              <a:t>, ICS)</a:t>
            </a:r>
          </a:p>
          <a:p>
            <a:pPr lvl="1"/>
            <a:r>
              <a:rPr lang="en-US" dirty="0" smtClean="0"/>
              <a:t>ERIS (Subsystem)</a:t>
            </a:r>
          </a:p>
          <a:p>
            <a:pPr lvl="1"/>
            <a:r>
              <a:rPr lang="en-US" dirty="0" smtClean="0"/>
              <a:t>MOONS (Optics, Subsystem)</a:t>
            </a:r>
          </a:p>
          <a:p>
            <a:pPr lvl="1"/>
            <a:r>
              <a:rPr lang="en-US" dirty="0" smtClean="0"/>
              <a:t>………</a:t>
            </a:r>
            <a:endParaRPr lang="en-US" dirty="0" smtClean="0"/>
          </a:p>
          <a:p>
            <a:endParaRPr lang="en-US" dirty="0"/>
          </a:p>
        </p:txBody>
      </p:sp>
    </p:spTree>
    <p:extLst>
      <p:ext uri="{BB962C8B-B14F-4D97-AF65-F5344CB8AC3E}">
        <p14:creationId xmlns:p14="http://schemas.microsoft.com/office/powerpoint/2010/main" val="232342753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INAF and other Large Programs</a:t>
            </a:r>
            <a:endParaRPr lang="en-US" dirty="0"/>
          </a:p>
        </p:txBody>
      </p:sp>
      <p:sp>
        <p:nvSpPr>
          <p:cNvPr id="3" name="Content Placeholder 2"/>
          <p:cNvSpPr>
            <a:spLocks noGrp="1"/>
          </p:cNvSpPr>
          <p:nvPr>
            <p:ph idx="1"/>
          </p:nvPr>
        </p:nvSpPr>
        <p:spPr>
          <a:xfrm>
            <a:off x="1473502" y="930734"/>
            <a:ext cx="7245452" cy="5354594"/>
          </a:xfrm>
        </p:spPr>
        <p:txBody>
          <a:bodyPr>
            <a:normAutofit fontScale="85000" lnSpcReduction="10000"/>
          </a:bodyPr>
          <a:lstStyle/>
          <a:p>
            <a:r>
              <a:rPr lang="en-US" dirty="0" smtClean="0"/>
              <a:t>LBT.</a:t>
            </a:r>
          </a:p>
          <a:p>
            <a:pPr lvl="1"/>
            <a:r>
              <a:rPr lang="en-US" dirty="0" smtClean="0"/>
              <a:t>INAF holds a 25% share of the LBT to which procured the 2 LBC </a:t>
            </a:r>
            <a:r>
              <a:rPr lang="en-US" dirty="0" smtClean="0"/>
              <a:t>units the </a:t>
            </a:r>
            <a:r>
              <a:rPr lang="en-US" dirty="0" smtClean="0"/>
              <a:t>adaptive secondary mirrors (in collaboration with Italian Industry</a:t>
            </a:r>
            <a:r>
              <a:rPr lang="en-US" dirty="0" smtClean="0"/>
              <a:t>), and contribution to other instruments.</a:t>
            </a:r>
            <a:endParaRPr lang="en-US" dirty="0" smtClean="0"/>
          </a:p>
          <a:p>
            <a:r>
              <a:rPr lang="en-US" dirty="0" smtClean="0"/>
              <a:t>TNG</a:t>
            </a:r>
          </a:p>
          <a:p>
            <a:pPr lvl="1"/>
            <a:r>
              <a:rPr lang="en-US" dirty="0" smtClean="0"/>
              <a:t>INAF operates the TNG at la Palma that has recently received HARPS-N and GIANO. </a:t>
            </a:r>
          </a:p>
          <a:p>
            <a:r>
              <a:rPr lang="en-US" dirty="0" smtClean="0"/>
              <a:t>SRT</a:t>
            </a:r>
          </a:p>
          <a:p>
            <a:pPr lvl="1"/>
            <a:r>
              <a:rPr lang="en-US" dirty="0" smtClean="0"/>
              <a:t>INAF built and operates the 64-mt new technology radio Telescope in Sardinia</a:t>
            </a:r>
          </a:p>
          <a:p>
            <a:r>
              <a:rPr lang="en-US" dirty="0" smtClean="0"/>
              <a:t>CTA</a:t>
            </a:r>
          </a:p>
          <a:p>
            <a:pPr lvl="1"/>
            <a:r>
              <a:rPr lang="en-US" dirty="0" smtClean="0"/>
              <a:t>INAF from the experience with MAGIC and through the flagship project ASTRI plays a relevant role in CTA (small telescopes). </a:t>
            </a:r>
          </a:p>
          <a:p>
            <a:r>
              <a:rPr lang="en-US" dirty="0" smtClean="0"/>
              <a:t>SKA</a:t>
            </a:r>
          </a:p>
          <a:p>
            <a:pPr lvl="1"/>
            <a:r>
              <a:rPr lang="en-US" dirty="0" smtClean="0"/>
              <a:t>INAF is active in SKA (low frequency antennas)</a:t>
            </a:r>
          </a:p>
          <a:p>
            <a:endParaRPr lang="en-US" dirty="0"/>
          </a:p>
        </p:txBody>
      </p:sp>
    </p:spTree>
    <p:extLst>
      <p:ext uri="{BB962C8B-B14F-4D97-AF65-F5344CB8AC3E}">
        <p14:creationId xmlns:p14="http://schemas.microsoft.com/office/powerpoint/2010/main" val="377927630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INAF and EELT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Early Days:</a:t>
            </a:r>
          </a:p>
          <a:p>
            <a:pPr lvl="1"/>
            <a:r>
              <a:rPr lang="en-US" dirty="0" smtClean="0"/>
              <a:t>Participation in the Studies of CODEX (PO level), SIMPLE (PI level), DIORAMAS (Mechanics), EVE (Optics), EPICS (PO level), MAORI (PI level).</a:t>
            </a:r>
          </a:p>
          <a:p>
            <a:pPr lvl="1"/>
            <a:r>
              <a:rPr lang="en-US" dirty="0" smtClean="0"/>
              <a:t>Personnel on loan at the E-ELT Instrument Project Office. </a:t>
            </a:r>
          </a:p>
          <a:p>
            <a:r>
              <a:rPr lang="en-US" dirty="0" smtClean="0"/>
              <a:t>The Current Status </a:t>
            </a:r>
          </a:p>
          <a:p>
            <a:pPr lvl="1"/>
            <a:r>
              <a:rPr lang="en-US" dirty="0" smtClean="0"/>
              <a:t>Full support to the </a:t>
            </a:r>
            <a:r>
              <a:rPr lang="en-US" dirty="0" smtClean="0"/>
              <a:t>E-ELT Project approved </a:t>
            </a:r>
            <a:r>
              <a:rPr lang="en-US" dirty="0" smtClean="0"/>
              <a:t>by the government (44 M€ + increase in annual contribution)</a:t>
            </a:r>
          </a:p>
          <a:p>
            <a:pPr lvl="1"/>
            <a:r>
              <a:rPr lang="en-US" dirty="0" smtClean="0"/>
              <a:t>Contribution to M4AU (with exclusive technology)</a:t>
            </a:r>
          </a:p>
          <a:p>
            <a:pPr lvl="1"/>
            <a:r>
              <a:rPr lang="en-US" dirty="0" smtClean="0"/>
              <a:t>Building MAORI</a:t>
            </a:r>
          </a:p>
          <a:p>
            <a:pPr lvl="1"/>
            <a:r>
              <a:rPr lang="en-US" dirty="0" smtClean="0"/>
              <a:t>Currently leading the HIRES initiative. Candidate to be the leading Institute for the project. </a:t>
            </a:r>
          </a:p>
          <a:p>
            <a:endParaRPr lang="en-US" dirty="0" smtClean="0"/>
          </a:p>
          <a:p>
            <a:endParaRPr lang="en-US" dirty="0" smtClean="0"/>
          </a:p>
          <a:p>
            <a:endParaRPr lang="en-US" dirty="0" smtClean="0"/>
          </a:p>
          <a:p>
            <a:pPr marL="0" indent="0">
              <a:buNone/>
            </a:pPr>
            <a:endParaRPr lang="en-US" dirty="0"/>
          </a:p>
        </p:txBody>
      </p:sp>
    </p:spTree>
    <p:extLst>
      <p:ext uri="{BB962C8B-B14F-4D97-AF65-F5344CB8AC3E}">
        <p14:creationId xmlns:p14="http://schemas.microsoft.com/office/powerpoint/2010/main" val="218513325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8695</TotalTime>
  <Words>1100</Words>
  <Application>Microsoft Macintosh PowerPoint</Application>
  <PresentationFormat>On-screen Show (4:3)</PresentationFormat>
  <Paragraphs>107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HIRES Face-to-Face meeting: Introductory Remarks</vt:lpstr>
      <vt:lpstr>Welcome !</vt:lpstr>
      <vt:lpstr>Light Pollution</vt:lpstr>
      <vt:lpstr>The Merate Site</vt:lpstr>
      <vt:lpstr>Technology Labs</vt:lpstr>
      <vt:lpstr>INAF</vt:lpstr>
      <vt:lpstr>INAF and ESO</vt:lpstr>
      <vt:lpstr>INAF and other Large Programs</vt:lpstr>
      <vt:lpstr>INAF and EELT</vt:lpstr>
      <vt:lpstr>HIRES</vt:lpstr>
      <vt:lpstr>The  HIRES Initiative</vt:lpstr>
      <vt:lpstr>Boundary Conditions </vt:lpstr>
      <vt:lpstr>Boundary “Uncertainties”</vt:lpstr>
      <vt:lpstr>Nevertheless….</vt:lpstr>
      <vt:lpstr>This Morning</vt:lpstr>
      <vt:lpstr>This Afternoon</vt:lpstr>
      <vt:lpstr>PowerPoint Presentation</vt:lpstr>
    </vt:vector>
  </TitlesOfParts>
  <Company>INAF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HIRES: High Resolution Spectroscopy in the Context of E-ELT</dc:title>
  <dc:creator>Filippo Maria Zerbi</dc:creator>
  <cp:lastModifiedBy>Filippo Maria Zerbi</cp:lastModifiedBy>
  <cp:revision>73</cp:revision>
  <dcterms:created xsi:type="dcterms:W3CDTF">2013-06-20T20:57:29Z</dcterms:created>
  <dcterms:modified xsi:type="dcterms:W3CDTF">2013-09-30T19:53:21Z</dcterms:modified>
</cp:coreProperties>
</file>