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311" r:id="rId3"/>
    <p:sldId id="301" r:id="rId4"/>
    <p:sldId id="307" r:id="rId5"/>
    <p:sldId id="308" r:id="rId6"/>
    <p:sldId id="310" r:id="rId7"/>
    <p:sldId id="312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66"/>
    <a:srgbClr val="66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44" d="100"/>
          <a:sy n="44" d="100"/>
        </p:scale>
        <p:origin x="-44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98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E542840-9F69-BA4A-BAF5-2DB69A556825}" type="datetimeFigureOut">
              <a:rPr lang="en-US" smtClean="0"/>
              <a:t>9/29/13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D7313A0-227E-0A49-81F1-9E8CF47FA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528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E542840-9F69-BA4A-BAF5-2DB69A556825}" type="datetimeFigureOut">
              <a:rPr lang="en-US" smtClean="0"/>
              <a:t>9/29/13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D7313A0-227E-0A49-81F1-9E8CF47FA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910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dirty="0" smtClean="0"/>
              <a:t>Click to </a:t>
            </a:r>
            <a:r>
              <a:rPr lang="it-IT" dirty="0" err="1" smtClean="0"/>
              <a:t>edit</a:t>
            </a:r>
            <a:r>
              <a:rPr lang="it-IT" dirty="0" smtClean="0"/>
              <a:t> Master text </a:t>
            </a:r>
            <a:r>
              <a:rPr lang="it-IT" dirty="0" err="1" smtClean="0"/>
              <a:t>styles</a:t>
            </a:r>
            <a:endParaRPr lang="it-IT" dirty="0" smtClean="0"/>
          </a:p>
          <a:p>
            <a:pPr lvl="1"/>
            <a:r>
              <a:rPr lang="it-IT" dirty="0" smtClean="0"/>
              <a:t>Second </a:t>
            </a:r>
            <a:r>
              <a:rPr lang="it-IT" dirty="0" err="1" smtClean="0"/>
              <a:t>level</a:t>
            </a:r>
            <a:endParaRPr lang="it-IT" dirty="0" smtClean="0"/>
          </a:p>
          <a:p>
            <a:pPr lvl="2"/>
            <a:r>
              <a:rPr lang="it-IT" dirty="0" smtClean="0"/>
              <a:t>Third </a:t>
            </a:r>
            <a:r>
              <a:rPr lang="it-IT" dirty="0" err="1" smtClean="0"/>
              <a:t>level</a:t>
            </a:r>
            <a:endParaRPr lang="it-IT" dirty="0" smtClean="0"/>
          </a:p>
          <a:p>
            <a:pPr lvl="3"/>
            <a:r>
              <a:rPr lang="it-IT" dirty="0" err="1" smtClean="0"/>
              <a:t>Fourth</a:t>
            </a:r>
            <a:r>
              <a:rPr lang="it-IT" dirty="0" smtClean="0"/>
              <a:t> </a:t>
            </a:r>
            <a:r>
              <a:rPr lang="it-IT" dirty="0" err="1" smtClean="0"/>
              <a:t>level</a:t>
            </a:r>
            <a:endParaRPr lang="it-IT" dirty="0" smtClean="0"/>
          </a:p>
          <a:p>
            <a:pPr lvl="4"/>
            <a:r>
              <a:rPr lang="it-IT" dirty="0" err="1" smtClean="0"/>
              <a:t>Fifth</a:t>
            </a:r>
            <a:r>
              <a:rPr lang="it-IT" dirty="0" smtClean="0"/>
              <a:t> </a:t>
            </a:r>
            <a:r>
              <a:rPr lang="it-IT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3559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E542840-9F69-BA4A-BAF5-2DB69A556825}" type="datetimeFigureOut">
              <a:rPr lang="en-US" smtClean="0"/>
              <a:t>9/29/13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D7313A0-227E-0A49-81F1-9E8CF47FA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2735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E542840-9F69-BA4A-BAF5-2DB69A556825}" type="datetimeFigureOut">
              <a:rPr lang="en-US" smtClean="0"/>
              <a:t>9/29/13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D7313A0-227E-0A49-81F1-9E8CF47FA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310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E542840-9F69-BA4A-BAF5-2DB69A556825}" type="datetimeFigureOut">
              <a:rPr lang="en-US" smtClean="0"/>
              <a:t>9/29/13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D7313A0-227E-0A49-81F1-9E8CF47FA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640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E542840-9F69-BA4A-BAF5-2DB69A556825}" type="datetimeFigureOut">
              <a:rPr lang="en-US" smtClean="0"/>
              <a:t>9/29/13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D7313A0-227E-0A49-81F1-9E8CF47FA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5568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E542840-9F69-BA4A-BAF5-2DB69A556825}" type="datetimeFigureOut">
              <a:rPr lang="en-US" smtClean="0"/>
              <a:t>9/29/13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D7313A0-227E-0A49-81F1-9E8CF47FA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012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E542840-9F69-BA4A-BAF5-2DB69A556825}" type="datetimeFigureOut">
              <a:rPr lang="en-US" smtClean="0"/>
              <a:t>9/29/13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D7313A0-227E-0A49-81F1-9E8CF47FA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67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E542840-9F69-BA4A-BAF5-2DB69A556825}" type="datetimeFigureOut">
              <a:rPr lang="en-US" smtClean="0"/>
              <a:t>9/29/13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D7313A0-227E-0A49-81F1-9E8CF47FA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472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53633" y="189025"/>
            <a:ext cx="5404521" cy="652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 smtClean="0"/>
              <a:t>Click to </a:t>
            </a:r>
            <a:r>
              <a:rPr lang="it-IT" dirty="0" err="1" smtClean="0"/>
              <a:t>edit</a:t>
            </a:r>
            <a:r>
              <a:rPr lang="it-IT" dirty="0" smtClean="0"/>
              <a:t> Master </a:t>
            </a:r>
            <a:r>
              <a:rPr lang="it-IT" dirty="0" err="1" smtClean="0"/>
              <a:t>title</a:t>
            </a:r>
            <a:r>
              <a:rPr lang="it-IT" dirty="0" smtClean="0"/>
              <a:t>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1348" y="1155784"/>
            <a:ext cx="7245452" cy="4970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 smtClean="0"/>
              <a:t>Click to </a:t>
            </a:r>
            <a:r>
              <a:rPr lang="it-IT" dirty="0" err="1" smtClean="0"/>
              <a:t>edit</a:t>
            </a:r>
            <a:r>
              <a:rPr lang="it-IT" dirty="0" smtClean="0"/>
              <a:t> Master text </a:t>
            </a:r>
            <a:r>
              <a:rPr lang="it-IT" dirty="0" err="1" smtClean="0"/>
              <a:t>styles</a:t>
            </a:r>
            <a:endParaRPr lang="it-IT" dirty="0" smtClean="0"/>
          </a:p>
          <a:p>
            <a:pPr lvl="1"/>
            <a:r>
              <a:rPr lang="it-IT" dirty="0" smtClean="0"/>
              <a:t>Second </a:t>
            </a:r>
            <a:r>
              <a:rPr lang="it-IT" dirty="0" err="1" smtClean="0"/>
              <a:t>level</a:t>
            </a:r>
            <a:endParaRPr lang="it-IT" dirty="0" smtClean="0"/>
          </a:p>
          <a:p>
            <a:pPr lvl="2"/>
            <a:r>
              <a:rPr lang="it-IT" dirty="0" smtClean="0"/>
              <a:t>Third </a:t>
            </a:r>
            <a:r>
              <a:rPr lang="it-IT" dirty="0" err="1" smtClean="0"/>
              <a:t>level</a:t>
            </a:r>
            <a:endParaRPr lang="it-IT" dirty="0" smtClean="0"/>
          </a:p>
          <a:p>
            <a:pPr lvl="3"/>
            <a:r>
              <a:rPr lang="it-IT" dirty="0" err="1" smtClean="0"/>
              <a:t>Fourth</a:t>
            </a:r>
            <a:r>
              <a:rPr lang="it-IT" dirty="0" smtClean="0"/>
              <a:t> </a:t>
            </a:r>
            <a:r>
              <a:rPr lang="it-IT" dirty="0" err="1" smtClean="0"/>
              <a:t>level</a:t>
            </a:r>
            <a:endParaRPr lang="it-IT" dirty="0" smtClean="0"/>
          </a:p>
          <a:p>
            <a:pPr lvl="4"/>
            <a:r>
              <a:rPr lang="it-IT" dirty="0" err="1" smtClean="0"/>
              <a:t>Fifth</a:t>
            </a:r>
            <a:r>
              <a:rPr lang="it-IT" dirty="0" smtClean="0"/>
              <a:t> </a:t>
            </a:r>
            <a:r>
              <a:rPr lang="it-IT" dirty="0" err="1" smtClean="0"/>
              <a:t>level</a:t>
            </a:r>
            <a:endParaRPr lang="en-US" dirty="0"/>
          </a:p>
        </p:txBody>
      </p:sp>
      <p:pic>
        <p:nvPicPr>
          <p:cNvPr id="7" name="Picture 6" descr="logo-HIRES.tiff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778000" cy="1533655"/>
          </a:xfrm>
          <a:prstGeom prst="rect">
            <a:avLst/>
          </a:prstGeom>
        </p:spPr>
      </p:pic>
      <p:sp>
        <p:nvSpPr>
          <p:cNvPr id="8" name="Freeform 7"/>
          <p:cNvSpPr/>
          <p:nvPr userDrawn="1"/>
        </p:nvSpPr>
        <p:spPr>
          <a:xfrm>
            <a:off x="98995" y="266020"/>
            <a:ext cx="8982916" cy="2091477"/>
          </a:xfrm>
          <a:custGeom>
            <a:avLst/>
            <a:gdLst>
              <a:gd name="connsiteX0" fmla="*/ 0 w 8982916"/>
              <a:gd name="connsiteY0" fmla="*/ 806424 h 2091477"/>
              <a:gd name="connsiteX1" fmla="*/ 620889 w 8982916"/>
              <a:gd name="connsiteY1" fmla="*/ 2076424 h 2091477"/>
              <a:gd name="connsiteX2" fmla="*/ 2187222 w 8982916"/>
              <a:gd name="connsiteY2" fmla="*/ 44424 h 2091477"/>
              <a:gd name="connsiteX3" fmla="*/ 4021667 w 8982916"/>
              <a:gd name="connsiteY3" fmla="*/ 679424 h 2091477"/>
              <a:gd name="connsiteX4" fmla="*/ 8551333 w 8982916"/>
              <a:gd name="connsiteY4" fmla="*/ 735869 h 2091477"/>
              <a:gd name="connsiteX5" fmla="*/ 8833555 w 8982916"/>
              <a:gd name="connsiteY5" fmla="*/ 171424 h 2091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82916" h="2091477">
                <a:moveTo>
                  <a:pt x="0" y="806424"/>
                </a:moveTo>
                <a:cubicBezTo>
                  <a:pt x="128176" y="1504924"/>
                  <a:pt x="256352" y="2203424"/>
                  <a:pt x="620889" y="2076424"/>
                </a:cubicBezTo>
                <a:cubicBezTo>
                  <a:pt x="985426" y="1949424"/>
                  <a:pt x="1620426" y="277257"/>
                  <a:pt x="2187222" y="44424"/>
                </a:cubicBezTo>
                <a:cubicBezTo>
                  <a:pt x="2754018" y="-188409"/>
                  <a:pt x="2960982" y="564183"/>
                  <a:pt x="4021667" y="679424"/>
                </a:cubicBezTo>
                <a:cubicBezTo>
                  <a:pt x="5082352" y="794665"/>
                  <a:pt x="7749352" y="820536"/>
                  <a:pt x="8551333" y="735869"/>
                </a:cubicBezTo>
                <a:cubicBezTo>
                  <a:pt x="9353314" y="651202"/>
                  <a:pt x="8781814" y="218461"/>
                  <a:pt x="8833555" y="171424"/>
                </a:cubicBezTo>
              </a:path>
            </a:pathLst>
          </a:custGeom>
          <a:ln>
            <a:solidFill>
              <a:srgbClr val="6666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 userDrawn="1"/>
        </p:nvSpPr>
        <p:spPr>
          <a:xfrm>
            <a:off x="112889" y="6202103"/>
            <a:ext cx="8833555" cy="528896"/>
          </a:xfrm>
          <a:custGeom>
            <a:avLst/>
            <a:gdLst>
              <a:gd name="connsiteX0" fmla="*/ 0 w 8833555"/>
              <a:gd name="connsiteY0" fmla="*/ 528896 h 528896"/>
              <a:gd name="connsiteX1" fmla="*/ 903111 w 8833555"/>
              <a:gd name="connsiteY1" fmla="*/ 6785 h 528896"/>
              <a:gd name="connsiteX2" fmla="*/ 4473222 w 8833555"/>
              <a:gd name="connsiteY2" fmla="*/ 218452 h 528896"/>
              <a:gd name="connsiteX3" fmla="*/ 7958667 w 8833555"/>
              <a:gd name="connsiteY3" fmla="*/ 20896 h 528896"/>
              <a:gd name="connsiteX4" fmla="*/ 8833555 w 8833555"/>
              <a:gd name="connsiteY4" fmla="*/ 472452 h 528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33555" h="528896">
                <a:moveTo>
                  <a:pt x="0" y="528896"/>
                </a:moveTo>
                <a:cubicBezTo>
                  <a:pt x="78787" y="293711"/>
                  <a:pt x="157574" y="58526"/>
                  <a:pt x="903111" y="6785"/>
                </a:cubicBezTo>
                <a:cubicBezTo>
                  <a:pt x="1648648" y="-44956"/>
                  <a:pt x="3297296" y="216100"/>
                  <a:pt x="4473222" y="218452"/>
                </a:cubicBezTo>
                <a:cubicBezTo>
                  <a:pt x="5649148" y="220804"/>
                  <a:pt x="7231945" y="-21437"/>
                  <a:pt x="7958667" y="20896"/>
                </a:cubicBezTo>
                <a:cubicBezTo>
                  <a:pt x="8685389" y="63229"/>
                  <a:pt x="8694796" y="524193"/>
                  <a:pt x="8833555" y="472452"/>
                </a:cubicBezTo>
              </a:path>
            </a:pathLst>
          </a:custGeom>
          <a:ln>
            <a:solidFill>
              <a:srgbClr val="6666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 userDrawn="1"/>
        </p:nvSpPr>
        <p:spPr>
          <a:xfrm>
            <a:off x="402708" y="6380239"/>
            <a:ext cx="17667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6666"/>
                </a:solidFill>
                <a:latin typeface="Eurostile"/>
                <a:cs typeface="Eurostile"/>
              </a:rPr>
              <a:t>Filippo Maria</a:t>
            </a:r>
            <a:r>
              <a:rPr lang="en-US" sz="1600" baseline="0" dirty="0" smtClean="0">
                <a:solidFill>
                  <a:srgbClr val="FF6666"/>
                </a:solidFill>
                <a:latin typeface="Eurostile"/>
                <a:cs typeface="Eurostile"/>
              </a:rPr>
              <a:t> Zerbi</a:t>
            </a:r>
            <a:endParaRPr lang="en-US" sz="1600" dirty="0">
              <a:solidFill>
                <a:srgbClr val="FF6666"/>
              </a:solidFill>
              <a:latin typeface="Eurostile"/>
              <a:cs typeface="Eurostile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5857079" y="6361074"/>
            <a:ext cx="2841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6666"/>
                </a:solidFill>
                <a:latin typeface="Eurostile"/>
                <a:cs typeface="Eurostile"/>
              </a:rPr>
              <a:t>Milano-</a:t>
            </a:r>
            <a:r>
              <a:rPr lang="en-US" sz="1600" dirty="0" err="1" smtClean="0">
                <a:solidFill>
                  <a:srgbClr val="FF6666"/>
                </a:solidFill>
                <a:latin typeface="Eurostile"/>
                <a:cs typeface="Eurostile"/>
              </a:rPr>
              <a:t>Brera</a:t>
            </a:r>
            <a:r>
              <a:rPr lang="en-US" sz="1600" baseline="0" dirty="0" smtClean="0">
                <a:solidFill>
                  <a:srgbClr val="FF6666"/>
                </a:solidFill>
                <a:latin typeface="Eurostile"/>
                <a:cs typeface="Eurostile"/>
              </a:rPr>
              <a:t> </a:t>
            </a:r>
            <a:r>
              <a:rPr lang="en-US" sz="1600" dirty="0" smtClean="0">
                <a:solidFill>
                  <a:srgbClr val="FF6666"/>
                </a:solidFill>
                <a:latin typeface="Eurostile"/>
                <a:cs typeface="Eurostile"/>
              </a:rPr>
              <a:t>– Oct. 1</a:t>
            </a:r>
            <a:r>
              <a:rPr lang="en-US" sz="1600" baseline="30000" dirty="0" smtClean="0">
                <a:solidFill>
                  <a:srgbClr val="FF6666"/>
                </a:solidFill>
                <a:latin typeface="Eurostile"/>
                <a:cs typeface="Eurostile"/>
              </a:rPr>
              <a:t>st</a:t>
            </a:r>
            <a:r>
              <a:rPr lang="en-US" sz="1600" dirty="0" smtClean="0">
                <a:solidFill>
                  <a:srgbClr val="FF6666"/>
                </a:solidFill>
                <a:latin typeface="Eurostile"/>
                <a:cs typeface="Eurostile"/>
              </a:rPr>
              <a:t> , </a:t>
            </a:r>
            <a:r>
              <a:rPr lang="en-US" sz="1600" dirty="0" smtClean="0">
                <a:solidFill>
                  <a:srgbClr val="FF6666"/>
                </a:solidFill>
                <a:latin typeface="Eurostile"/>
                <a:cs typeface="Eurostile"/>
              </a:rPr>
              <a:t>2013</a:t>
            </a:r>
            <a:endParaRPr lang="en-US" sz="1600" dirty="0">
              <a:solidFill>
                <a:srgbClr val="FF6666"/>
              </a:solidFill>
              <a:latin typeface="Eurostile"/>
              <a:cs typeface="Eurostile"/>
            </a:endParaRPr>
          </a:p>
        </p:txBody>
      </p:sp>
    </p:spTree>
    <p:extLst>
      <p:ext uri="{BB962C8B-B14F-4D97-AF65-F5344CB8AC3E}">
        <p14:creationId xmlns:p14="http://schemas.microsoft.com/office/powerpoint/2010/main" val="559209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457200" rtl="0" eaLnBrk="1" latinLnBrk="0" hangingPunct="1">
        <a:spcBef>
          <a:spcPct val="0"/>
        </a:spcBef>
        <a:buNone/>
        <a:defRPr sz="2800" kern="1200">
          <a:solidFill>
            <a:srgbClr val="FF6666"/>
          </a:solidFill>
          <a:latin typeface="Eurostile"/>
          <a:ea typeface="+mj-ea"/>
          <a:cs typeface="Eurostile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Eurostile"/>
          <a:ea typeface="+mn-ea"/>
          <a:cs typeface="Eurostile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Eurostile"/>
          <a:ea typeface="+mn-ea"/>
          <a:cs typeface="Eurostile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Eurostile"/>
          <a:ea typeface="+mn-ea"/>
          <a:cs typeface="Eurostile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Eurostile"/>
          <a:ea typeface="+mn-ea"/>
          <a:cs typeface="Eurostile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Eurostile"/>
          <a:ea typeface="+mn-ea"/>
          <a:cs typeface="Eurostile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7500" y="2130425"/>
            <a:ext cx="8350250" cy="1470025"/>
          </a:xfrm>
        </p:spPr>
        <p:txBody>
          <a:bodyPr>
            <a:normAutofit/>
          </a:bodyPr>
          <a:lstStyle/>
          <a:p>
            <a:r>
              <a:rPr lang="en-US" sz="3600" dirty="0" smtClean="0"/>
              <a:t>HIRES Face-to-Face meeting: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200" dirty="0" smtClean="0"/>
              <a:t>Wrap-up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66950" y="3886200"/>
            <a:ext cx="6400800" cy="1752600"/>
          </a:xfrm>
        </p:spPr>
        <p:txBody>
          <a:bodyPr>
            <a:normAutofit/>
          </a:bodyPr>
          <a:lstStyle/>
          <a:p>
            <a:pPr algn="r"/>
            <a:r>
              <a:rPr lang="en-US" sz="2800" dirty="0" smtClean="0"/>
              <a:t>F.M. Zerbi</a:t>
            </a:r>
          </a:p>
          <a:p>
            <a:pPr algn="r"/>
            <a:r>
              <a:rPr lang="en-US" sz="2800" dirty="0" smtClean="0"/>
              <a:t>(the HIRES Initiative)</a:t>
            </a:r>
            <a:endParaRPr lang="en-US" sz="2800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555625" y="3600450"/>
            <a:ext cx="8112125" cy="0"/>
          </a:xfrm>
          <a:prstGeom prst="line">
            <a:avLst/>
          </a:prstGeom>
          <a:ln>
            <a:solidFill>
              <a:srgbClr val="6666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11416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we have discussed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Opportunity to transit from an Initiative to a Consortium</a:t>
            </a:r>
          </a:p>
          <a:p>
            <a:pPr lvl="1"/>
            <a:r>
              <a:rPr lang="en-US" dirty="0" smtClean="0"/>
              <a:t>The transformation is needed before the call</a:t>
            </a:r>
          </a:p>
          <a:p>
            <a:pPr lvl="1"/>
            <a:r>
              <a:rPr lang="en-US" dirty="0" smtClean="0"/>
              <a:t>It should occur in a time-scale of 6-9 months</a:t>
            </a:r>
          </a:p>
          <a:p>
            <a:r>
              <a:rPr lang="en-US" dirty="0" smtClean="0"/>
              <a:t>Survey of interests/expertise in the Teams</a:t>
            </a:r>
          </a:p>
          <a:p>
            <a:pPr lvl="1"/>
            <a:r>
              <a:rPr lang="en-US" dirty="0" smtClean="0"/>
              <a:t>Size of the Consortium</a:t>
            </a:r>
          </a:p>
          <a:p>
            <a:pPr lvl="1"/>
            <a:r>
              <a:rPr lang="en-US" dirty="0" smtClean="0"/>
              <a:t>New partners ?</a:t>
            </a:r>
          </a:p>
          <a:p>
            <a:pPr lvl="1"/>
            <a:r>
              <a:rPr lang="en-US" dirty="0" smtClean="0"/>
              <a:t>Financial aspects</a:t>
            </a:r>
          </a:p>
          <a:p>
            <a:r>
              <a:rPr lang="en-US" dirty="0" smtClean="0"/>
              <a:t>Give the Project as structure</a:t>
            </a:r>
          </a:p>
          <a:p>
            <a:pPr lvl="1"/>
            <a:r>
              <a:rPr lang="en-US" dirty="0" smtClean="0"/>
              <a:t>Project Office</a:t>
            </a:r>
          </a:p>
          <a:p>
            <a:pPr lvl="1"/>
            <a:r>
              <a:rPr lang="en-US" dirty="0" smtClean="0"/>
              <a:t>Adequate representation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09213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Future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1348" y="1247922"/>
            <a:ext cx="7245452" cy="4367727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Monitor Closely any sign of activity on the ESO side to reflect it into the HIRES activities.</a:t>
            </a:r>
          </a:p>
          <a:p>
            <a:pPr lvl="1"/>
            <a:r>
              <a:rPr lang="en-US" dirty="0"/>
              <a:t>Science Case</a:t>
            </a:r>
          </a:p>
          <a:p>
            <a:pPr lvl="1"/>
            <a:r>
              <a:rPr lang="en-US" dirty="0"/>
              <a:t>Interfaces</a:t>
            </a:r>
          </a:p>
          <a:p>
            <a:pPr lvl="1"/>
            <a:r>
              <a:rPr lang="en-US" dirty="0"/>
              <a:t>Commonalities and amenities</a:t>
            </a:r>
          </a:p>
          <a:p>
            <a:r>
              <a:rPr lang="en-US" dirty="0" smtClean="0"/>
              <a:t>Structuring the Consortium in a 6+3 months timescale</a:t>
            </a:r>
          </a:p>
          <a:p>
            <a:pPr lvl="1"/>
            <a:r>
              <a:rPr lang="en-US" dirty="0" smtClean="0"/>
              <a:t>In time with the ESO call</a:t>
            </a:r>
          </a:p>
          <a:p>
            <a:pPr lvl="1"/>
            <a:r>
              <a:rPr lang="en-US" dirty="0" smtClean="0"/>
              <a:t>Phased with financial proposals in participating countries</a:t>
            </a:r>
          </a:p>
          <a:p>
            <a:pPr lvl="1"/>
            <a:r>
              <a:rPr lang="en-US" dirty="0" smtClean="0"/>
              <a:t>Will be done on a “template” Configuration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75482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Steps needed for the “transition” (I)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Design Driving Science Case</a:t>
            </a:r>
          </a:p>
          <a:p>
            <a:pPr lvl="1"/>
            <a:r>
              <a:rPr lang="en-US" dirty="0" smtClean="0"/>
              <a:t>Identification of the case(s) within the team</a:t>
            </a:r>
          </a:p>
          <a:p>
            <a:pPr lvl="1"/>
            <a:r>
              <a:rPr lang="en-US" dirty="0" smtClean="0"/>
              <a:t>“pressure” for their inclusion in the ESO call</a:t>
            </a:r>
          </a:p>
          <a:p>
            <a:r>
              <a:rPr lang="en-US" dirty="0" smtClean="0"/>
              <a:t>GTO Science Program</a:t>
            </a:r>
          </a:p>
          <a:p>
            <a:pPr lvl="1"/>
            <a:r>
              <a:rPr lang="en-US" dirty="0" smtClean="0"/>
              <a:t>Identification of the Program within the team</a:t>
            </a:r>
          </a:p>
          <a:p>
            <a:pPr lvl="1"/>
            <a:r>
              <a:rPr lang="en-US" dirty="0" smtClean="0"/>
              <a:t>“guess” about its accommodation in the given GTO time</a:t>
            </a:r>
          </a:p>
          <a:p>
            <a:r>
              <a:rPr lang="en-US" dirty="0" smtClean="0"/>
              <a:t>The above two items are needed for:</a:t>
            </a:r>
          </a:p>
          <a:p>
            <a:pPr lvl="1"/>
            <a:r>
              <a:rPr lang="en-US" dirty="0" smtClean="0"/>
              <a:t>Identification of the Interested Partners</a:t>
            </a:r>
          </a:p>
          <a:p>
            <a:pPr lvl="1"/>
            <a:r>
              <a:rPr lang="en-US" dirty="0" smtClean="0"/>
              <a:t>Identification of the governing structure (including the PI)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54841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Steps needed for the “transition” (II)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Instrument Concept</a:t>
            </a:r>
          </a:p>
          <a:p>
            <a:pPr lvl="1"/>
            <a:r>
              <a:rPr lang="en-US" dirty="0" smtClean="0"/>
              <a:t>Identify a concept responding to the driving science case(s) of proven feasibility</a:t>
            </a:r>
          </a:p>
          <a:p>
            <a:pPr lvl="1"/>
            <a:r>
              <a:rPr lang="en-US" dirty="0" smtClean="0"/>
              <a:t>Gather the necessary expertise to design and procure it</a:t>
            </a:r>
          </a:p>
          <a:p>
            <a:pPr lvl="1"/>
            <a:r>
              <a:rPr lang="en-US" dirty="0" smtClean="0"/>
              <a:t>Break down the work in a reasonable and affordable way</a:t>
            </a:r>
          </a:p>
          <a:p>
            <a:r>
              <a:rPr lang="en-US" dirty="0" smtClean="0"/>
              <a:t>Funds</a:t>
            </a:r>
          </a:p>
          <a:p>
            <a:pPr lvl="1"/>
            <a:r>
              <a:rPr lang="en-US" dirty="0" smtClean="0"/>
              <a:t>Identify the source(s) to guarantee the covering of the cost-to-completion of the Instrument and related breakdown</a:t>
            </a:r>
            <a:endParaRPr lang="en-US" dirty="0"/>
          </a:p>
          <a:p>
            <a:r>
              <a:rPr lang="en-US" dirty="0" smtClean="0"/>
              <a:t>Structure</a:t>
            </a:r>
          </a:p>
          <a:p>
            <a:pPr lvl="1"/>
            <a:r>
              <a:rPr lang="en-US" dirty="0" smtClean="0"/>
              <a:t>Set up a structure to ensures the governance of the project and and adequate representation of the stakeholders.</a:t>
            </a:r>
          </a:p>
        </p:txBody>
      </p:sp>
    </p:spTree>
    <p:extLst>
      <p:ext uri="{BB962C8B-B14F-4D97-AF65-F5344CB8AC3E}">
        <p14:creationId xmlns:p14="http://schemas.microsoft.com/office/powerpoint/2010/main" val="22908292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Status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The Science Case:</a:t>
            </a:r>
          </a:p>
          <a:p>
            <a:pPr lvl="1"/>
            <a:r>
              <a:rPr lang="en-US" dirty="0" smtClean="0"/>
              <a:t>It is “large” and not “prioritized”. Difficult to push it as baseline. </a:t>
            </a:r>
          </a:p>
          <a:p>
            <a:pPr lvl="1"/>
            <a:r>
              <a:rPr lang="en-US" dirty="0" smtClean="0"/>
              <a:t>It answers to the question “what HIRES can do” but not “what HIRES must do”.</a:t>
            </a:r>
          </a:p>
          <a:p>
            <a:r>
              <a:rPr lang="en-US" dirty="0" smtClean="0"/>
              <a:t>The Instrumental Concept:</a:t>
            </a:r>
          </a:p>
          <a:p>
            <a:pPr lvl="1"/>
            <a:r>
              <a:rPr lang="en-US" dirty="0" smtClean="0"/>
              <a:t>It might scare the average </a:t>
            </a:r>
            <a:r>
              <a:rPr lang="en-US" dirty="0" err="1" smtClean="0"/>
              <a:t>ESian</a:t>
            </a:r>
            <a:r>
              <a:rPr lang="en-US" dirty="0" smtClean="0"/>
              <a:t> for complexity, distribution, impact etc. </a:t>
            </a:r>
          </a:p>
          <a:p>
            <a:r>
              <a:rPr lang="en-US" dirty="0" smtClean="0"/>
              <a:t>GTO:</a:t>
            </a:r>
          </a:p>
          <a:p>
            <a:pPr lvl="1"/>
            <a:r>
              <a:rPr lang="en-US" dirty="0" smtClean="0"/>
              <a:t>GTO science has not been fully identified yet.</a:t>
            </a:r>
          </a:p>
          <a:p>
            <a:pPr lvl="1"/>
            <a:r>
              <a:rPr lang="en-US" dirty="0" smtClean="0"/>
              <a:t>Concept + Science appear disproportioned with respect to the even more favorable amount of GTO we could possibly expect.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53939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Work-Plan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6 months (closed by F-t-F)</a:t>
            </a:r>
          </a:p>
          <a:p>
            <a:pPr lvl="1"/>
            <a:r>
              <a:rPr lang="en-US" dirty="0" smtClean="0"/>
              <a:t>Blue Book</a:t>
            </a:r>
          </a:p>
          <a:p>
            <a:pPr lvl="1"/>
            <a:r>
              <a:rPr lang="en-US" dirty="0" smtClean="0"/>
              <a:t>Prioritized WB with GTO</a:t>
            </a:r>
          </a:p>
          <a:p>
            <a:pPr lvl="1"/>
            <a:r>
              <a:rPr lang="en-US" dirty="0" smtClean="0"/>
              <a:t>Consortium Structure</a:t>
            </a:r>
          </a:p>
          <a:p>
            <a:r>
              <a:rPr lang="en-US" dirty="0" smtClean="0"/>
              <a:t>Intermediate steps left to Teams to decide</a:t>
            </a:r>
          </a:p>
          <a:p>
            <a:pPr lvl="1"/>
            <a:r>
              <a:rPr lang="en-US" dirty="0" err="1" smtClean="0"/>
              <a:t>Telecon</a:t>
            </a:r>
            <a:endParaRPr lang="en-US" dirty="0" smtClean="0"/>
          </a:p>
          <a:p>
            <a:pPr lvl="1"/>
            <a:r>
              <a:rPr lang="en-US" dirty="0" smtClean="0"/>
              <a:t>Face-to-Face</a:t>
            </a:r>
          </a:p>
          <a:p>
            <a:r>
              <a:rPr lang="en-US" dirty="0" smtClean="0"/>
              <a:t>Improving web interchange systems</a:t>
            </a:r>
          </a:p>
          <a:p>
            <a:pPr lvl="1"/>
            <a:r>
              <a:rPr lang="en-US" dirty="0" smtClean="0"/>
              <a:t>Web </a:t>
            </a:r>
            <a:r>
              <a:rPr lang="en-US" dirty="0" err="1" smtClean="0"/>
              <a:t>repositiory</a:t>
            </a:r>
            <a:endParaRPr lang="en-US" dirty="0" smtClean="0"/>
          </a:p>
          <a:p>
            <a:pPr lvl="1"/>
            <a:r>
              <a:rPr lang="en-US" dirty="0" smtClean="0"/>
              <a:t>Wiki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40217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14232</TotalTime>
  <Words>438</Words>
  <Application>Microsoft Macintosh PowerPoint</Application>
  <PresentationFormat>On-screen Show (4:3)</PresentationFormat>
  <Paragraphs>67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HIRES Face-to-Face meeting: Wrap-up</vt:lpstr>
      <vt:lpstr>What we have discussed</vt:lpstr>
      <vt:lpstr>Next Future Plan</vt:lpstr>
      <vt:lpstr>Steps needed for the “transition” (I)</vt:lpstr>
      <vt:lpstr>Steps needed for the “transition” (II)</vt:lpstr>
      <vt:lpstr>Current Status</vt:lpstr>
      <vt:lpstr>Work-Plan</vt:lpstr>
    </vt:vector>
  </TitlesOfParts>
  <Company>INAF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HIRES: High Resolution Spectroscopy in the Context of E-ELT</dc:title>
  <dc:creator>Filippo Maria Zerbi</dc:creator>
  <cp:lastModifiedBy>Filippo Maria Zerbi</cp:lastModifiedBy>
  <cp:revision>83</cp:revision>
  <dcterms:created xsi:type="dcterms:W3CDTF">2013-06-20T20:57:29Z</dcterms:created>
  <dcterms:modified xsi:type="dcterms:W3CDTF">2013-10-04T16:08:08Z</dcterms:modified>
</cp:coreProperties>
</file>